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80" r:id="rId2"/>
    <p:sldId id="257" r:id="rId3"/>
    <p:sldId id="288" r:id="rId4"/>
    <p:sldId id="289" r:id="rId5"/>
    <p:sldId id="287" r:id="rId6"/>
    <p:sldId id="286" r:id="rId7"/>
    <p:sldId id="285" r:id="rId8"/>
    <p:sldId id="293" r:id="rId9"/>
    <p:sldId id="284" r:id="rId10"/>
    <p:sldId id="291" r:id="rId11"/>
    <p:sldId id="283" r:id="rId12"/>
    <p:sldId id="282" r:id="rId13"/>
    <p:sldId id="294" r:id="rId14"/>
    <p:sldId id="292" r:id="rId15"/>
    <p:sldId id="28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2" autoAdjust="0"/>
  </p:normalViewPr>
  <p:slideViewPr>
    <p:cSldViewPr snapToGrid="0">
      <p:cViewPr varScale="1">
        <p:scale>
          <a:sx n="78" d="100"/>
          <a:sy n="78" d="100"/>
        </p:scale>
        <p:origin x="1579"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E8AB9-63B2-4381-AEDE-98DA2DC592BD}" type="datetimeFigureOut">
              <a:rPr lang="en-IN" smtClean="0"/>
              <a:t>15-04-2025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F1D9BC-E0FE-4326-8F4B-700CCA1AFE93}" type="slidenum">
              <a:rPr lang="en-IN" smtClean="0"/>
              <a:t>‹#›</a:t>
            </a:fld>
            <a:endParaRPr lang="en-IN"/>
          </a:p>
        </p:txBody>
      </p:sp>
    </p:spTree>
    <p:extLst>
      <p:ext uri="{BB962C8B-B14F-4D97-AF65-F5344CB8AC3E}">
        <p14:creationId xmlns:p14="http://schemas.microsoft.com/office/powerpoint/2010/main" val="1883348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D6DF98-0AA5-40B9-8DFB-9777ACAF2C7E}" type="datetime1">
              <a:rPr lang="en-IN" smtClean="0"/>
              <a:t>15-04-2025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51954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30EE31-7B39-4F38-9B8C-08EAF7B9ECFE}" type="datetime1">
              <a:rPr lang="en-IN" smtClean="0"/>
              <a:t>15-04-2025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1397508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5819D-6690-4568-A0B4-CF5753037971}" type="datetime1">
              <a:rPr lang="en-IN" smtClean="0"/>
              <a:t>15-04-2025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287172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94CFFD-27CF-49F9-815B-E46E5CD0728C}" type="datetime1">
              <a:rPr lang="en-IN" smtClean="0"/>
              <a:t>15-04-2025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3587871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6B6C06-7A19-4AD7-B499-A7A50B957230}" type="datetime1">
              <a:rPr lang="en-IN" smtClean="0"/>
              <a:t>15-04-2025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298174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78E8F2-D887-4A25-A685-35EBF6F6ED90}" type="datetime1">
              <a:rPr lang="en-IN" smtClean="0"/>
              <a:t>15-04-2025</a:t>
            </a:fld>
            <a:endParaRPr lang="en-IN"/>
          </a:p>
        </p:txBody>
      </p:sp>
      <p:sp>
        <p:nvSpPr>
          <p:cNvPr id="6" name="Footer Placeholder 5"/>
          <p:cNvSpPr>
            <a:spLocks noGrp="1"/>
          </p:cNvSpPr>
          <p:nvPr>
            <p:ph type="ftr" sz="quarter" idx="11"/>
          </p:nvPr>
        </p:nvSpPr>
        <p:spPr/>
        <p:txBody>
          <a:bodyPr/>
          <a:lstStyle/>
          <a:p>
            <a:r>
              <a:rPr lang="pt-BR"/>
              <a:t>SKNCOE SE (E&amp;TC) 2023-24</a:t>
            </a:r>
            <a:endParaRPr lang="en-IN"/>
          </a:p>
        </p:txBody>
      </p:sp>
      <p:sp>
        <p:nvSpPr>
          <p:cNvPr id="7" name="Slide Number Placeholder 6"/>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92794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E64EF8-2B46-4C38-93A1-071B43A3BA7B}" type="datetime1">
              <a:rPr lang="en-IN" smtClean="0"/>
              <a:t>15-04-2025</a:t>
            </a:fld>
            <a:endParaRPr lang="en-IN"/>
          </a:p>
        </p:txBody>
      </p:sp>
      <p:sp>
        <p:nvSpPr>
          <p:cNvPr id="8" name="Footer Placeholder 7"/>
          <p:cNvSpPr>
            <a:spLocks noGrp="1"/>
          </p:cNvSpPr>
          <p:nvPr>
            <p:ph type="ftr" sz="quarter" idx="11"/>
          </p:nvPr>
        </p:nvSpPr>
        <p:spPr/>
        <p:txBody>
          <a:bodyPr/>
          <a:lstStyle/>
          <a:p>
            <a:r>
              <a:rPr lang="pt-BR"/>
              <a:t>SKNCOE SE (E&amp;TC) 2023-24</a:t>
            </a:r>
            <a:endParaRPr lang="en-IN"/>
          </a:p>
        </p:txBody>
      </p:sp>
      <p:sp>
        <p:nvSpPr>
          <p:cNvPr id="9" name="Slide Number Placeholder 8"/>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2900994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22B839-7451-4383-AF87-408FF5BC4BE3}" type="datetime1">
              <a:rPr lang="en-IN" smtClean="0"/>
              <a:t>15-04-2025</a:t>
            </a:fld>
            <a:endParaRPr lang="en-IN"/>
          </a:p>
        </p:txBody>
      </p:sp>
      <p:sp>
        <p:nvSpPr>
          <p:cNvPr id="4" name="Footer Placeholder 3"/>
          <p:cNvSpPr>
            <a:spLocks noGrp="1"/>
          </p:cNvSpPr>
          <p:nvPr>
            <p:ph type="ftr" sz="quarter" idx="11"/>
          </p:nvPr>
        </p:nvSpPr>
        <p:spPr/>
        <p:txBody>
          <a:bodyPr/>
          <a:lstStyle/>
          <a:p>
            <a:r>
              <a:rPr lang="pt-BR"/>
              <a:t>SKNCOE SE (E&amp;TC) 2023-24</a:t>
            </a:r>
            <a:endParaRPr lang="en-IN"/>
          </a:p>
        </p:txBody>
      </p:sp>
      <p:sp>
        <p:nvSpPr>
          <p:cNvPr id="5" name="Slide Number Placeholder 4"/>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337009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4A774E-2BD3-47CF-802F-341B8C4B5A3F}" type="datetime1">
              <a:rPr lang="en-IN" smtClean="0"/>
              <a:t>15-04-2025</a:t>
            </a:fld>
            <a:endParaRPr lang="en-IN"/>
          </a:p>
        </p:txBody>
      </p:sp>
      <p:sp>
        <p:nvSpPr>
          <p:cNvPr id="3" name="Footer Placeholder 2"/>
          <p:cNvSpPr>
            <a:spLocks noGrp="1"/>
          </p:cNvSpPr>
          <p:nvPr>
            <p:ph type="ftr" sz="quarter" idx="11"/>
          </p:nvPr>
        </p:nvSpPr>
        <p:spPr/>
        <p:txBody>
          <a:bodyPr/>
          <a:lstStyle/>
          <a:p>
            <a:r>
              <a:rPr lang="pt-BR"/>
              <a:t>SKNCOE SE (E&amp;TC) 2023-24</a:t>
            </a:r>
            <a:endParaRPr lang="en-IN"/>
          </a:p>
        </p:txBody>
      </p:sp>
      <p:sp>
        <p:nvSpPr>
          <p:cNvPr id="4" name="Slide Number Placeholder 3"/>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2039232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A3A20E-A718-4B43-841A-096E24105EEF}" type="datetime1">
              <a:rPr lang="en-IN" smtClean="0"/>
              <a:t>15-04-2025</a:t>
            </a:fld>
            <a:endParaRPr lang="en-IN"/>
          </a:p>
        </p:txBody>
      </p:sp>
      <p:sp>
        <p:nvSpPr>
          <p:cNvPr id="6" name="Footer Placeholder 5"/>
          <p:cNvSpPr>
            <a:spLocks noGrp="1"/>
          </p:cNvSpPr>
          <p:nvPr>
            <p:ph type="ftr" sz="quarter" idx="11"/>
          </p:nvPr>
        </p:nvSpPr>
        <p:spPr/>
        <p:txBody>
          <a:bodyPr/>
          <a:lstStyle/>
          <a:p>
            <a:r>
              <a:rPr lang="pt-BR"/>
              <a:t>SKNCOE SE (E&amp;TC) 2023-24</a:t>
            </a:r>
            <a:endParaRPr lang="en-IN"/>
          </a:p>
        </p:txBody>
      </p:sp>
      <p:sp>
        <p:nvSpPr>
          <p:cNvPr id="7" name="Slide Number Placeholder 6"/>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1332540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CE4B8-507B-4C1A-94A4-9CA796743EA1}" type="datetime1">
              <a:rPr lang="en-IN" smtClean="0"/>
              <a:t>15-04-2025</a:t>
            </a:fld>
            <a:endParaRPr lang="en-IN"/>
          </a:p>
        </p:txBody>
      </p:sp>
      <p:sp>
        <p:nvSpPr>
          <p:cNvPr id="6" name="Footer Placeholder 5"/>
          <p:cNvSpPr>
            <a:spLocks noGrp="1"/>
          </p:cNvSpPr>
          <p:nvPr>
            <p:ph type="ftr" sz="quarter" idx="11"/>
          </p:nvPr>
        </p:nvSpPr>
        <p:spPr/>
        <p:txBody>
          <a:bodyPr/>
          <a:lstStyle/>
          <a:p>
            <a:r>
              <a:rPr lang="pt-BR"/>
              <a:t>SKNCOE SE (E&amp;TC) 2023-24</a:t>
            </a:r>
            <a:endParaRPr lang="en-IN"/>
          </a:p>
        </p:txBody>
      </p:sp>
      <p:sp>
        <p:nvSpPr>
          <p:cNvPr id="7" name="Slide Number Placeholder 6"/>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1679314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32914"/>
            <a:ext cx="7886700" cy="5607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086928"/>
            <a:ext cx="7886700" cy="50900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83FABD-B9A9-4FB7-828A-7E613ACEF2DA}" type="datetime1">
              <a:rPr lang="en-IN" smtClean="0"/>
              <a:t>15-04-2025</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IN" dirty="0"/>
              <a:t>SKNCOE SE (E&amp;TC) 2024-25</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F5EDB-BD5B-48FC-AE37-F20B6CE1A250}" type="slidenum">
              <a:rPr lang="en-IN" smtClean="0"/>
              <a:t>‹#›</a:t>
            </a:fld>
            <a:endParaRPr lang="en-IN"/>
          </a:p>
        </p:txBody>
      </p:sp>
    </p:spTree>
    <p:extLst>
      <p:ext uri="{BB962C8B-B14F-4D97-AF65-F5344CB8AC3E}">
        <p14:creationId xmlns:p14="http://schemas.microsoft.com/office/powerpoint/2010/main" val="17838764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lnSpc>
          <a:spcPct val="90000"/>
        </a:lnSpc>
        <a:spcBef>
          <a:spcPct val="0"/>
        </a:spcBef>
        <a:buNone/>
        <a:defRPr sz="32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hyperlink" Target="https://youtube.com/shorts/w2tXMks05K4?si=k-z5knKSpe7Tq8rl" TargetMode="External"/><Relationship Id="rId5" Type="http://schemas.openxmlformats.org/officeDocument/2006/relationships/hyperlink" Target="https://github.com/TejasK-02/RFID-RF-Based-E-Voting-System" TargetMode="Externa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4900" y="1676400"/>
            <a:ext cx="6934200" cy="369332"/>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spAutoFit/>
          </a:bodyPr>
          <a:lstStyle/>
          <a:p>
            <a:pPr algn="ctr" fontAlgn="auto">
              <a:spcBef>
                <a:spcPts val="0"/>
              </a:spcBef>
              <a:spcAft>
                <a:spcPts val="0"/>
              </a:spcAft>
              <a:defRPr/>
            </a:pPr>
            <a:r>
              <a:rPr lang="en-US" b="1" dirty="0">
                <a:solidFill>
                  <a:schemeClr val="accent1">
                    <a:lumMod val="50000"/>
                  </a:schemeClr>
                </a:solidFill>
                <a:latin typeface="Times New Roman" panose="02020603050405020304" pitchFamily="18" charset="0"/>
                <a:cs typeface="Times New Roman" pitchFamily="18" charset="0"/>
              </a:rPr>
              <a:t>RFID &amp; RF Based E-Voting System</a:t>
            </a:r>
          </a:p>
        </p:txBody>
      </p:sp>
      <p:sp>
        <p:nvSpPr>
          <p:cNvPr id="2054" name="TextBox 3"/>
          <p:cNvSpPr txBox="1">
            <a:spLocks noChangeArrowheads="1"/>
          </p:cNvSpPr>
          <p:nvPr/>
        </p:nvSpPr>
        <p:spPr bwMode="auto">
          <a:xfrm>
            <a:off x="457200" y="3597533"/>
            <a:ext cx="3505200" cy="646331"/>
          </a:xfrm>
          <a:prstGeom prst="rect">
            <a:avLst/>
          </a:prstGeom>
          <a:solidFill>
            <a:schemeClr val="bg1"/>
          </a:solidFill>
          <a:ln w="9525">
            <a:noFill/>
            <a:miter lim="800000"/>
            <a:headEnd/>
            <a:tailEnd/>
          </a:ln>
        </p:spPr>
        <p:txBody>
          <a:bodyPr>
            <a:spAutoFit/>
          </a:bodyPr>
          <a:lstStyle/>
          <a:p>
            <a:pPr>
              <a:defRPr/>
            </a:pPr>
            <a:r>
              <a:rPr lang="en-US" dirty="0">
                <a:latin typeface="Times New Roman" panose="02020603050405020304" pitchFamily="18" charset="0"/>
                <a:cs typeface="Times New Roman" panose="02020603050405020304" pitchFamily="18" charset="0"/>
              </a:rPr>
              <a:t>Guided By:-</a:t>
            </a:r>
          </a:p>
          <a:p>
            <a:pPr>
              <a:defRPr/>
            </a:pPr>
            <a:r>
              <a:rPr lang="en-US" dirty="0">
                <a:latin typeface="Times New Roman" panose="02020603050405020304" pitchFamily="18" charset="0"/>
                <a:cs typeface="Times New Roman" panose="02020603050405020304" pitchFamily="18" charset="0"/>
              </a:rPr>
              <a:t>Prof. Archana </a:t>
            </a:r>
            <a:r>
              <a:rPr lang="en-US" dirty="0" err="1">
                <a:latin typeface="Times New Roman" panose="02020603050405020304" pitchFamily="18" charset="0"/>
                <a:cs typeface="Times New Roman" panose="02020603050405020304" pitchFamily="18" charset="0"/>
              </a:rPr>
              <a:t>Deokate</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257800" y="3276600"/>
            <a:ext cx="3505200" cy="1477328"/>
          </a:xfrm>
          <a:prstGeom prst="rect">
            <a:avLst/>
          </a:prstGeom>
          <a:solidFill>
            <a:schemeClr val="bg1"/>
          </a:solidFill>
        </p:spPr>
        <p:txBody>
          <a:bodyPr>
            <a:spAutoFit/>
          </a:bodyPr>
          <a:lstStyle/>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Presented By:-</a:t>
            </a:r>
          </a:p>
          <a:p>
            <a:pPr algn="l" fontAlgn="auto">
              <a:spcBef>
                <a:spcPts val="0"/>
              </a:spcBef>
              <a:spcAft>
                <a:spcPts val="0"/>
              </a:spcAft>
              <a:defRPr/>
            </a:pPr>
            <a:r>
              <a:rPr lang="en-US" dirty="0">
                <a:latin typeface="Times New Roman" panose="02020603050405020304" pitchFamily="18" charset="0"/>
                <a:cs typeface="Times New Roman" panose="02020603050405020304" pitchFamily="18" charset="0"/>
              </a:rPr>
              <a:t>1. Tejas Kole – E2301</a:t>
            </a:r>
          </a:p>
          <a:p>
            <a:pPr marL="342900" indent="-342900" algn="l" fontAlgn="auto">
              <a:spcBef>
                <a:spcPts val="0"/>
              </a:spcBef>
              <a:spcAft>
                <a:spcPts val="0"/>
              </a:spcAft>
              <a:defRPr/>
            </a:pPr>
            <a:r>
              <a:rPr lang="en-US" dirty="0">
                <a:latin typeface="Times New Roman" panose="02020603050405020304" pitchFamily="18" charset="0"/>
                <a:cs typeface="Times New Roman" panose="02020603050405020304" pitchFamily="18" charset="0"/>
              </a:rPr>
              <a:t>2. Harsh Kolhe – E2302</a:t>
            </a:r>
          </a:p>
          <a:p>
            <a:pPr marL="342900" indent="-342900" algn="l" fontAlgn="auto">
              <a:spcBef>
                <a:spcPts val="0"/>
              </a:spcBef>
              <a:spcAft>
                <a:spcPts val="0"/>
              </a:spcAft>
              <a:defRPr/>
            </a:pPr>
            <a:r>
              <a:rPr lang="en-US" dirty="0">
                <a:latin typeface="Times New Roman" panose="02020603050405020304" pitchFamily="18" charset="0"/>
                <a:cs typeface="Times New Roman" panose="02020603050405020304" pitchFamily="18" charset="0"/>
              </a:rPr>
              <a:t>3. Tejas </a:t>
            </a:r>
            <a:r>
              <a:rPr lang="en-US" dirty="0" err="1">
                <a:latin typeface="Times New Roman" panose="02020603050405020304" pitchFamily="18" charset="0"/>
                <a:cs typeface="Times New Roman" panose="02020603050405020304" pitchFamily="18" charset="0"/>
              </a:rPr>
              <a:t>Kotgire</a:t>
            </a:r>
            <a:r>
              <a:rPr lang="en-US" dirty="0">
                <a:latin typeface="Times New Roman" panose="02020603050405020304" pitchFamily="18" charset="0"/>
                <a:cs typeface="Times New Roman" panose="02020603050405020304" pitchFamily="18" charset="0"/>
              </a:rPr>
              <a:t> – E2304</a:t>
            </a:r>
          </a:p>
          <a:p>
            <a:pPr marL="342900" indent="-342900" algn="l" fontAlgn="auto">
              <a:spcBef>
                <a:spcPts val="0"/>
              </a:spcBef>
              <a:spcAft>
                <a:spcPts val="0"/>
              </a:spcAft>
              <a:defRPr/>
            </a:pPr>
            <a:r>
              <a:rPr lang="en-US" dirty="0">
                <a:latin typeface="Times New Roman" panose="02020603050405020304" pitchFamily="18" charset="0"/>
                <a:cs typeface="Times New Roman" panose="02020603050405020304" pitchFamily="18" charset="0"/>
              </a:rPr>
              <a:t>4. Shraddha Kshirsagar – E2306</a:t>
            </a:r>
          </a:p>
        </p:txBody>
      </p:sp>
      <p:sp>
        <p:nvSpPr>
          <p:cNvPr id="10" name="TextBox 9"/>
          <p:cNvSpPr txBox="1"/>
          <p:nvPr/>
        </p:nvSpPr>
        <p:spPr>
          <a:xfrm>
            <a:off x="457200" y="5562600"/>
            <a:ext cx="8458200" cy="830263"/>
          </a:xfrm>
          <a:prstGeom prst="rect">
            <a:avLst/>
          </a:prstGeom>
          <a:solidFill>
            <a:srgbClr val="00FFFF"/>
          </a:solidFill>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en-US" sz="2400" b="1" dirty="0">
                <a:latin typeface="Times New Roman" pitchFamily="18" charset="0"/>
                <a:cs typeface="Times New Roman" pitchFamily="18" charset="0"/>
              </a:rPr>
              <a:t>Department of  Electronics &amp; Telecommunication Engineering</a:t>
            </a:r>
          </a:p>
          <a:p>
            <a:pPr algn="ctr" fontAlgn="auto">
              <a:spcBef>
                <a:spcPts val="0"/>
              </a:spcBef>
              <a:spcAft>
                <a:spcPts val="0"/>
              </a:spcAft>
              <a:defRPr/>
            </a:pPr>
            <a:r>
              <a:rPr lang="en-US" sz="2400" b="1" dirty="0">
                <a:latin typeface="Times New Roman" pitchFamily="18" charset="0"/>
                <a:cs typeface="Times New Roman" pitchFamily="18" charset="0"/>
              </a:rPr>
              <a:t>Smt. Kashibai Navale College of Engineering, Pune - 41.</a:t>
            </a:r>
          </a:p>
        </p:txBody>
      </p:sp>
      <p:sp>
        <p:nvSpPr>
          <p:cNvPr id="2" name="TextBox 3"/>
          <p:cNvSpPr txBox="1">
            <a:spLocks noChangeArrowheads="1"/>
          </p:cNvSpPr>
          <p:nvPr/>
        </p:nvSpPr>
        <p:spPr bwMode="auto">
          <a:xfrm>
            <a:off x="6695768" y="228600"/>
            <a:ext cx="2219632" cy="400110"/>
          </a:xfrm>
          <a:prstGeom prst="rect">
            <a:avLst/>
          </a:prstGeom>
          <a:solidFill>
            <a:srgbClr val="FFCCFF"/>
          </a:solidFill>
          <a:ln w="28575">
            <a:solidFill>
              <a:schemeClr val="tx1"/>
            </a:solidFill>
            <a:miter lim="800000"/>
            <a:headEnd/>
            <a:tailEnd/>
          </a:ln>
        </p:spPr>
        <p:txBody>
          <a:bodyPr wrap="square">
            <a:spAutoFit/>
          </a:bodyPr>
          <a:lstStyle/>
          <a:p>
            <a:r>
              <a:rPr lang="en-US" sz="2000" b="1" dirty="0">
                <a:latin typeface="Times New Roman" panose="02020603050405020304" pitchFamily="18" charset="0"/>
                <a:cs typeface="Times New Roman" panose="02020603050405020304" pitchFamily="18" charset="0"/>
              </a:rPr>
              <a:t>Group No. : S9 - 4</a:t>
            </a:r>
          </a:p>
        </p:txBody>
      </p:sp>
      <p:pic>
        <p:nvPicPr>
          <p:cNvPr id="2059" name="Picture 2"/>
          <p:cNvPicPr>
            <a:picLocks noChangeAspect="1" noChangeArrowheads="1"/>
          </p:cNvPicPr>
          <p:nvPr/>
        </p:nvPicPr>
        <p:blipFill>
          <a:blip r:embed="rId2"/>
          <a:srcRect/>
          <a:stretch>
            <a:fillRect/>
          </a:stretch>
        </p:blipFill>
        <p:spPr bwMode="auto">
          <a:xfrm>
            <a:off x="152400" y="152400"/>
            <a:ext cx="1600200" cy="1104900"/>
          </a:xfrm>
          <a:prstGeom prst="rect">
            <a:avLst/>
          </a:prstGeom>
          <a:noFill/>
          <a:ln w="9525">
            <a:noFill/>
            <a:miter lim="800000"/>
            <a:headEnd/>
            <a:tailEnd/>
          </a:ln>
        </p:spPr>
      </p:pic>
      <p:sp>
        <p:nvSpPr>
          <p:cNvPr id="3" name="Date Placeholder 2">
            <a:extLst>
              <a:ext uri="{FF2B5EF4-FFF2-40B4-BE49-F238E27FC236}">
                <a16:creationId xmlns:a16="http://schemas.microsoft.com/office/drawing/2014/main" id="{BB075054-EE2D-A115-8CCC-C8D5126C01A7}"/>
              </a:ext>
            </a:extLst>
          </p:cNvPr>
          <p:cNvSpPr>
            <a:spLocks noGrp="1"/>
          </p:cNvSpPr>
          <p:nvPr>
            <p:ph type="dt" sz="half" idx="10"/>
          </p:nvPr>
        </p:nvSpPr>
        <p:spPr/>
        <p:txBody>
          <a:bodyPr/>
          <a:lstStyle/>
          <a:p>
            <a:fld id="{8E2D14A2-5469-4CFB-84F5-9D51EACF56DF}" type="datetime1">
              <a:rPr lang="en-IN" smtClean="0"/>
              <a:t>15-04-2025</a:t>
            </a:fld>
            <a:endParaRPr lang="en-IN"/>
          </a:p>
        </p:txBody>
      </p:sp>
      <p:sp>
        <p:nvSpPr>
          <p:cNvPr id="4" name="Footer Placeholder 3">
            <a:extLst>
              <a:ext uri="{FF2B5EF4-FFF2-40B4-BE49-F238E27FC236}">
                <a16:creationId xmlns:a16="http://schemas.microsoft.com/office/drawing/2014/main" id="{65646450-FEAC-CC30-B681-4BC387E64396}"/>
              </a:ext>
            </a:extLst>
          </p:cNvPr>
          <p:cNvSpPr>
            <a:spLocks noGrp="1"/>
          </p:cNvSpPr>
          <p:nvPr>
            <p:ph type="ftr" sz="quarter" idx="11"/>
          </p:nvPr>
        </p:nvSpPr>
        <p:spPr/>
        <p:txBody>
          <a:bodyPr/>
          <a:lstStyle/>
          <a:p>
            <a:r>
              <a:rPr lang="pt-BR" dirty="0"/>
              <a:t>SKNCOE SE (E&amp;TC) 2023-24</a:t>
            </a:r>
            <a:endParaRPr lang="en-IN" dirty="0"/>
          </a:p>
        </p:txBody>
      </p:sp>
      <p:sp>
        <p:nvSpPr>
          <p:cNvPr id="5" name="Slide Number Placeholder 4">
            <a:extLst>
              <a:ext uri="{FF2B5EF4-FFF2-40B4-BE49-F238E27FC236}">
                <a16:creationId xmlns:a16="http://schemas.microsoft.com/office/drawing/2014/main" id="{C32634C6-D5F1-2C0C-8609-2CCB6C789023}"/>
              </a:ext>
            </a:extLst>
          </p:cNvPr>
          <p:cNvSpPr>
            <a:spLocks noGrp="1"/>
          </p:cNvSpPr>
          <p:nvPr>
            <p:ph type="sldNum" sz="quarter" idx="12"/>
          </p:nvPr>
        </p:nvSpPr>
        <p:spPr/>
        <p:txBody>
          <a:bodyPr/>
          <a:lstStyle/>
          <a:p>
            <a:fld id="{E5CF5EDB-BD5B-48FC-AE37-F20B6CE1A250}"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A674-8553-1318-75C9-28FCB7F9B10A}"/>
              </a:ext>
            </a:extLst>
          </p:cNvPr>
          <p:cNvSpPr>
            <a:spLocks noGrp="1"/>
          </p:cNvSpPr>
          <p:nvPr>
            <p:ph type="title"/>
          </p:nvPr>
        </p:nvSpPr>
        <p:spPr/>
        <p:txBody>
          <a:bodyPr/>
          <a:lstStyle/>
          <a:p>
            <a:r>
              <a:rPr lang="en-US" sz="3200" dirty="0">
                <a:latin typeface="Times New Roman" pitchFamily="18" charset="0"/>
                <a:cs typeface="Times New Roman" pitchFamily="18" charset="0"/>
              </a:rPr>
              <a:t>BLOCK DIAGRAM</a:t>
            </a:r>
            <a:endParaRPr lang="en-IN" dirty="0"/>
          </a:p>
        </p:txBody>
      </p:sp>
      <p:sp>
        <p:nvSpPr>
          <p:cNvPr id="3" name="Content Placeholder 2">
            <a:extLst>
              <a:ext uri="{FF2B5EF4-FFF2-40B4-BE49-F238E27FC236}">
                <a16:creationId xmlns:a16="http://schemas.microsoft.com/office/drawing/2014/main" id="{AABFF19B-8A53-44D7-5EF7-F7B3141F8299}"/>
              </a:ext>
            </a:extLst>
          </p:cNvPr>
          <p:cNvSpPr>
            <a:spLocks noGrp="1"/>
          </p:cNvSpPr>
          <p:nvPr>
            <p:ph idx="1"/>
          </p:nvPr>
        </p:nvSpPr>
        <p:spPr>
          <a:xfrm>
            <a:off x="628650" y="793631"/>
            <a:ext cx="7886700" cy="473400"/>
          </a:xfrm>
        </p:spPr>
        <p:txBody>
          <a:bodyPr>
            <a:normAutofit lnSpcReduction="10000"/>
          </a:bodyPr>
          <a:lstStyle/>
          <a:p>
            <a:r>
              <a:rPr lang="en-IN" dirty="0"/>
              <a:t>Explanation / Table</a:t>
            </a:r>
          </a:p>
        </p:txBody>
      </p:sp>
      <p:sp>
        <p:nvSpPr>
          <p:cNvPr id="4" name="Date Placeholder 3">
            <a:extLst>
              <a:ext uri="{FF2B5EF4-FFF2-40B4-BE49-F238E27FC236}">
                <a16:creationId xmlns:a16="http://schemas.microsoft.com/office/drawing/2014/main" id="{CB3B893E-C2AA-8A76-9ECE-13CAFB81EBA0}"/>
              </a:ext>
            </a:extLst>
          </p:cNvPr>
          <p:cNvSpPr>
            <a:spLocks noGrp="1"/>
          </p:cNvSpPr>
          <p:nvPr>
            <p:ph type="dt" sz="half" idx="10"/>
          </p:nvPr>
        </p:nvSpPr>
        <p:spPr/>
        <p:txBody>
          <a:bodyPr/>
          <a:lstStyle/>
          <a:p>
            <a:fld id="{F3A93F42-AAA0-4D89-9A2E-A2E2D1FB0613}" type="datetime1">
              <a:rPr lang="en-IN" smtClean="0"/>
              <a:t>15-04-2025</a:t>
            </a:fld>
            <a:endParaRPr lang="en-IN"/>
          </a:p>
        </p:txBody>
      </p:sp>
      <p:sp>
        <p:nvSpPr>
          <p:cNvPr id="5" name="Footer Placeholder 4">
            <a:extLst>
              <a:ext uri="{FF2B5EF4-FFF2-40B4-BE49-F238E27FC236}">
                <a16:creationId xmlns:a16="http://schemas.microsoft.com/office/drawing/2014/main" id="{F6373015-2E75-E257-A2DC-E3B3ECD58F5D}"/>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EDF6A77D-9C06-96BF-48F8-C081D653B64C}"/>
              </a:ext>
            </a:extLst>
          </p:cNvPr>
          <p:cNvSpPr>
            <a:spLocks noGrp="1"/>
          </p:cNvSpPr>
          <p:nvPr>
            <p:ph type="sldNum" sz="quarter" idx="12"/>
          </p:nvPr>
        </p:nvSpPr>
        <p:spPr/>
        <p:txBody>
          <a:bodyPr/>
          <a:lstStyle/>
          <a:p>
            <a:fld id="{E5CF5EDB-BD5B-48FC-AE37-F20B6CE1A250}" type="slidenum">
              <a:rPr lang="en-IN" smtClean="0"/>
              <a:t>10</a:t>
            </a:fld>
            <a:endParaRPr lang="en-IN"/>
          </a:p>
        </p:txBody>
      </p:sp>
      <p:pic>
        <p:nvPicPr>
          <p:cNvPr id="26" name="Picture 25">
            <a:extLst>
              <a:ext uri="{FF2B5EF4-FFF2-40B4-BE49-F238E27FC236}">
                <a16:creationId xmlns:a16="http://schemas.microsoft.com/office/drawing/2014/main" id="{6C7A29F7-26DD-B28D-34E8-656B603D1724}"/>
              </a:ext>
            </a:extLst>
          </p:cNvPr>
          <p:cNvPicPr>
            <a:picLocks noChangeAspect="1"/>
          </p:cNvPicPr>
          <p:nvPr/>
        </p:nvPicPr>
        <p:blipFill>
          <a:blip r:embed="rId2"/>
          <a:stretch>
            <a:fillRect/>
          </a:stretch>
        </p:blipFill>
        <p:spPr>
          <a:xfrm>
            <a:off x="481781" y="1267031"/>
            <a:ext cx="8033569" cy="5089320"/>
          </a:xfrm>
          <a:prstGeom prst="rect">
            <a:avLst/>
          </a:prstGeom>
        </p:spPr>
      </p:pic>
    </p:spTree>
    <p:extLst>
      <p:ext uri="{BB962C8B-B14F-4D97-AF65-F5344CB8AC3E}">
        <p14:creationId xmlns:p14="http://schemas.microsoft.com/office/powerpoint/2010/main" val="1169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C9D0-01BD-F474-DEDC-3BD41DC13FA8}"/>
              </a:ext>
            </a:extLst>
          </p:cNvPr>
          <p:cNvSpPr>
            <a:spLocks noGrp="1"/>
          </p:cNvSpPr>
          <p:nvPr>
            <p:ph type="title"/>
          </p:nvPr>
        </p:nvSpPr>
        <p:spPr/>
        <p:txBody>
          <a:bodyPr/>
          <a:lstStyle/>
          <a:p>
            <a:pPr lvl="0"/>
            <a:r>
              <a:rPr lang="en-US" sz="2800" dirty="0">
                <a:latin typeface="Times New Roman" pitchFamily="18" charset="0"/>
                <a:cs typeface="Times New Roman" pitchFamily="18" charset="0"/>
              </a:rPr>
              <a:t>CIRCUIT DIAGRAM</a:t>
            </a:r>
            <a:endParaRPr lang="en-IN" dirty="0"/>
          </a:p>
        </p:txBody>
      </p:sp>
      <p:sp>
        <p:nvSpPr>
          <p:cNvPr id="4" name="Date Placeholder 3">
            <a:extLst>
              <a:ext uri="{FF2B5EF4-FFF2-40B4-BE49-F238E27FC236}">
                <a16:creationId xmlns:a16="http://schemas.microsoft.com/office/drawing/2014/main" id="{6F21CA19-F898-D251-27B9-EDB08994DC0C}"/>
              </a:ext>
            </a:extLst>
          </p:cNvPr>
          <p:cNvSpPr>
            <a:spLocks noGrp="1"/>
          </p:cNvSpPr>
          <p:nvPr>
            <p:ph type="dt" sz="half" idx="10"/>
          </p:nvPr>
        </p:nvSpPr>
        <p:spPr/>
        <p:txBody>
          <a:bodyPr/>
          <a:lstStyle/>
          <a:p>
            <a:fld id="{3354B8F4-D6A8-4AC9-8F7D-1D968C2F88E8}" type="datetime1">
              <a:rPr lang="en-IN" smtClean="0"/>
              <a:t>15-04-2025</a:t>
            </a:fld>
            <a:endParaRPr lang="en-IN"/>
          </a:p>
        </p:txBody>
      </p:sp>
      <p:sp>
        <p:nvSpPr>
          <p:cNvPr id="5" name="Footer Placeholder 4">
            <a:extLst>
              <a:ext uri="{FF2B5EF4-FFF2-40B4-BE49-F238E27FC236}">
                <a16:creationId xmlns:a16="http://schemas.microsoft.com/office/drawing/2014/main" id="{7217C58F-81F3-80F7-CB08-923CA38F88A5}"/>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B867E307-D5A5-A0C8-F3AA-EAAE3F87A8D5}"/>
              </a:ext>
            </a:extLst>
          </p:cNvPr>
          <p:cNvSpPr>
            <a:spLocks noGrp="1"/>
          </p:cNvSpPr>
          <p:nvPr>
            <p:ph type="sldNum" sz="quarter" idx="12"/>
          </p:nvPr>
        </p:nvSpPr>
        <p:spPr/>
        <p:txBody>
          <a:bodyPr/>
          <a:lstStyle/>
          <a:p>
            <a:fld id="{E5CF5EDB-BD5B-48FC-AE37-F20B6CE1A250}" type="slidenum">
              <a:rPr lang="en-IN" smtClean="0"/>
              <a:t>11</a:t>
            </a:fld>
            <a:endParaRPr lang="en-IN"/>
          </a:p>
        </p:txBody>
      </p:sp>
      <p:pic>
        <p:nvPicPr>
          <p:cNvPr id="8" name="Picture 7">
            <a:extLst>
              <a:ext uri="{FF2B5EF4-FFF2-40B4-BE49-F238E27FC236}">
                <a16:creationId xmlns:a16="http://schemas.microsoft.com/office/drawing/2014/main" id="{BA16B5D6-8029-9141-59ED-5C62CFDC6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33" y="983226"/>
            <a:ext cx="8477133" cy="5220929"/>
          </a:xfrm>
          <a:prstGeom prst="rect">
            <a:avLst/>
          </a:prstGeom>
        </p:spPr>
      </p:pic>
    </p:spTree>
    <p:extLst>
      <p:ext uri="{BB962C8B-B14F-4D97-AF65-F5344CB8AC3E}">
        <p14:creationId xmlns:p14="http://schemas.microsoft.com/office/powerpoint/2010/main" val="3384011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8595-CFAE-A0F8-CEA0-30C0A0611242}"/>
              </a:ext>
            </a:extLst>
          </p:cNvPr>
          <p:cNvSpPr>
            <a:spLocks noGrp="1"/>
          </p:cNvSpPr>
          <p:nvPr>
            <p:ph type="title"/>
          </p:nvPr>
        </p:nvSpPr>
        <p:spPr>
          <a:xfrm>
            <a:off x="628650" y="136524"/>
            <a:ext cx="7886700" cy="464899"/>
          </a:xfrm>
        </p:spPr>
        <p:txBody>
          <a:bodyPr>
            <a:normAutofit fontScale="90000"/>
          </a:bodyPr>
          <a:lstStyle/>
          <a:p>
            <a:pPr lvl="0"/>
            <a:r>
              <a:rPr lang="en-US" sz="2800" dirty="0">
                <a:latin typeface="Times New Roman" pitchFamily="18" charset="0"/>
                <a:cs typeface="Times New Roman" pitchFamily="18" charset="0"/>
              </a:rPr>
              <a:t>RESULTS</a:t>
            </a:r>
            <a:endParaRPr lang="en-IN" dirty="0"/>
          </a:p>
        </p:txBody>
      </p:sp>
      <p:sp>
        <p:nvSpPr>
          <p:cNvPr id="3" name="Content Placeholder 2">
            <a:extLst>
              <a:ext uri="{FF2B5EF4-FFF2-40B4-BE49-F238E27FC236}">
                <a16:creationId xmlns:a16="http://schemas.microsoft.com/office/drawing/2014/main" id="{85BD5834-EFFB-0273-52D6-C9B079DC3034}"/>
              </a:ext>
            </a:extLst>
          </p:cNvPr>
          <p:cNvSpPr>
            <a:spLocks noGrp="1"/>
          </p:cNvSpPr>
          <p:nvPr>
            <p:ph idx="1"/>
          </p:nvPr>
        </p:nvSpPr>
        <p:spPr>
          <a:xfrm>
            <a:off x="628650" y="442452"/>
            <a:ext cx="7886700" cy="464899"/>
          </a:xfrm>
        </p:spPr>
        <p:txBody>
          <a:bodyPr>
            <a:normAutofit lnSpcReduction="10000"/>
          </a:bodyPr>
          <a:lstStyle/>
          <a:p>
            <a:r>
              <a:rPr lang="en-IN" dirty="0"/>
              <a:t>Working Images :</a:t>
            </a:r>
          </a:p>
        </p:txBody>
      </p:sp>
      <p:sp>
        <p:nvSpPr>
          <p:cNvPr id="4" name="Date Placeholder 3">
            <a:extLst>
              <a:ext uri="{FF2B5EF4-FFF2-40B4-BE49-F238E27FC236}">
                <a16:creationId xmlns:a16="http://schemas.microsoft.com/office/drawing/2014/main" id="{5E5EE55F-E297-1B5B-74BB-FA1AEABD9894}"/>
              </a:ext>
            </a:extLst>
          </p:cNvPr>
          <p:cNvSpPr>
            <a:spLocks noGrp="1"/>
          </p:cNvSpPr>
          <p:nvPr>
            <p:ph type="dt" sz="half" idx="10"/>
          </p:nvPr>
        </p:nvSpPr>
        <p:spPr/>
        <p:txBody>
          <a:bodyPr/>
          <a:lstStyle/>
          <a:p>
            <a:fld id="{577672D2-4E2F-48C5-94F0-FC4798C82338}" type="datetime1">
              <a:rPr lang="en-IN" smtClean="0"/>
              <a:t>15-04-2025</a:t>
            </a:fld>
            <a:endParaRPr lang="en-IN"/>
          </a:p>
        </p:txBody>
      </p:sp>
      <p:sp>
        <p:nvSpPr>
          <p:cNvPr id="5" name="Footer Placeholder 4">
            <a:extLst>
              <a:ext uri="{FF2B5EF4-FFF2-40B4-BE49-F238E27FC236}">
                <a16:creationId xmlns:a16="http://schemas.microsoft.com/office/drawing/2014/main" id="{17896763-D368-3D51-43BF-6ADDC00D9DF2}"/>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1BAF7B18-82C4-5A6F-925A-43183C529B43}"/>
              </a:ext>
            </a:extLst>
          </p:cNvPr>
          <p:cNvSpPr>
            <a:spLocks noGrp="1"/>
          </p:cNvSpPr>
          <p:nvPr>
            <p:ph type="sldNum" sz="quarter" idx="12"/>
          </p:nvPr>
        </p:nvSpPr>
        <p:spPr/>
        <p:txBody>
          <a:bodyPr/>
          <a:lstStyle/>
          <a:p>
            <a:fld id="{E5CF5EDB-BD5B-48FC-AE37-F20B6CE1A250}" type="slidenum">
              <a:rPr lang="en-IN" smtClean="0"/>
              <a:t>12</a:t>
            </a:fld>
            <a:endParaRPr lang="en-IN"/>
          </a:p>
        </p:txBody>
      </p:sp>
      <p:pic>
        <p:nvPicPr>
          <p:cNvPr id="8" name="Picture 7">
            <a:extLst>
              <a:ext uri="{FF2B5EF4-FFF2-40B4-BE49-F238E27FC236}">
                <a16:creationId xmlns:a16="http://schemas.microsoft.com/office/drawing/2014/main" id="{26625EBD-A810-2BFB-AED1-7DFAE2C7641A}"/>
              </a:ext>
            </a:extLst>
          </p:cNvPr>
          <p:cNvPicPr>
            <a:picLocks noChangeAspect="1"/>
          </p:cNvPicPr>
          <p:nvPr/>
        </p:nvPicPr>
        <p:blipFill>
          <a:blip r:embed="rId2">
            <a:extLst>
              <a:ext uri="{28A0092B-C50C-407E-A947-70E740481C1C}">
                <a14:useLocalDpi xmlns:a14="http://schemas.microsoft.com/office/drawing/2010/main" val="0"/>
              </a:ext>
            </a:extLst>
          </a:blip>
          <a:srcRect l="11050" t="9045" b="10736"/>
          <a:stretch/>
        </p:blipFill>
        <p:spPr>
          <a:xfrm>
            <a:off x="156980" y="1170919"/>
            <a:ext cx="2529069" cy="1817125"/>
          </a:xfrm>
          <a:prstGeom prst="rect">
            <a:avLst/>
          </a:prstGeom>
        </p:spPr>
      </p:pic>
      <p:sp>
        <p:nvSpPr>
          <p:cNvPr id="9" name="Arrow: Right 8">
            <a:extLst>
              <a:ext uri="{FF2B5EF4-FFF2-40B4-BE49-F238E27FC236}">
                <a16:creationId xmlns:a16="http://schemas.microsoft.com/office/drawing/2014/main" id="{F626F121-EA84-D0B6-55AE-95CC903773F5}"/>
              </a:ext>
            </a:extLst>
          </p:cNvPr>
          <p:cNvSpPr/>
          <p:nvPr/>
        </p:nvSpPr>
        <p:spPr>
          <a:xfrm>
            <a:off x="2745445" y="1766149"/>
            <a:ext cx="382844" cy="4648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551D48-7F36-DA6E-D7CD-F673FAD6E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585540" y="758210"/>
            <a:ext cx="1817124" cy="2673144"/>
          </a:xfrm>
          <a:prstGeom prst="rect">
            <a:avLst/>
          </a:prstGeom>
        </p:spPr>
      </p:pic>
      <p:pic>
        <p:nvPicPr>
          <p:cNvPr id="13" name="Picture 12">
            <a:extLst>
              <a:ext uri="{FF2B5EF4-FFF2-40B4-BE49-F238E27FC236}">
                <a16:creationId xmlns:a16="http://schemas.microsoft.com/office/drawing/2014/main" id="{E15AC831-EEFA-59B9-66ED-B57E27A24741}"/>
              </a:ext>
            </a:extLst>
          </p:cNvPr>
          <p:cNvPicPr>
            <a:picLocks noChangeAspect="1"/>
          </p:cNvPicPr>
          <p:nvPr/>
        </p:nvPicPr>
        <p:blipFill>
          <a:blip r:embed="rId4">
            <a:extLst>
              <a:ext uri="{28A0092B-C50C-407E-A947-70E740481C1C}">
                <a14:useLocalDpi xmlns:a14="http://schemas.microsoft.com/office/drawing/2010/main" val="0"/>
              </a:ext>
            </a:extLst>
          </a:blip>
          <a:srcRect l="13978" t="8171" r="4624" b="14408"/>
          <a:stretch/>
        </p:blipFill>
        <p:spPr>
          <a:xfrm>
            <a:off x="6360491" y="1180597"/>
            <a:ext cx="2547340" cy="1817125"/>
          </a:xfrm>
          <a:prstGeom prst="rect">
            <a:avLst/>
          </a:prstGeom>
        </p:spPr>
      </p:pic>
      <p:sp>
        <p:nvSpPr>
          <p:cNvPr id="14" name="Arrow: Right 13">
            <a:extLst>
              <a:ext uri="{FF2B5EF4-FFF2-40B4-BE49-F238E27FC236}">
                <a16:creationId xmlns:a16="http://schemas.microsoft.com/office/drawing/2014/main" id="{9B26C647-CF48-DA03-F4EC-7B2120CB59E5}"/>
              </a:ext>
            </a:extLst>
          </p:cNvPr>
          <p:cNvSpPr/>
          <p:nvPr/>
        </p:nvSpPr>
        <p:spPr>
          <a:xfrm>
            <a:off x="5889157" y="1798992"/>
            <a:ext cx="382844" cy="4648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9F93627-3DF7-610C-07C4-DF0C749BE187}"/>
              </a:ext>
            </a:extLst>
          </p:cNvPr>
          <p:cNvPicPr>
            <a:picLocks noChangeAspect="1"/>
          </p:cNvPicPr>
          <p:nvPr/>
        </p:nvPicPr>
        <p:blipFill>
          <a:blip r:embed="rId5">
            <a:extLst>
              <a:ext uri="{28A0092B-C50C-407E-A947-70E740481C1C}">
                <a14:useLocalDpi xmlns:a14="http://schemas.microsoft.com/office/drawing/2010/main" val="0"/>
              </a:ext>
            </a:extLst>
          </a:blip>
          <a:srcRect l="13333" t="4042" r="16881" b="6750"/>
          <a:stretch/>
        </p:blipFill>
        <p:spPr>
          <a:xfrm>
            <a:off x="6360491" y="3779309"/>
            <a:ext cx="2547340" cy="1831689"/>
          </a:xfrm>
          <a:prstGeom prst="rect">
            <a:avLst/>
          </a:prstGeom>
        </p:spPr>
      </p:pic>
      <p:sp>
        <p:nvSpPr>
          <p:cNvPr id="17" name="Arrow: Down 16">
            <a:extLst>
              <a:ext uri="{FF2B5EF4-FFF2-40B4-BE49-F238E27FC236}">
                <a16:creationId xmlns:a16="http://schemas.microsoft.com/office/drawing/2014/main" id="{23AC4A84-D23C-29AF-AB75-F19EB182AB1D}"/>
              </a:ext>
            </a:extLst>
          </p:cNvPr>
          <p:cNvSpPr/>
          <p:nvPr/>
        </p:nvSpPr>
        <p:spPr>
          <a:xfrm>
            <a:off x="7341358" y="3108547"/>
            <a:ext cx="408626" cy="5923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62CD910-E7DC-D195-E868-6AF71D42B56F}"/>
              </a:ext>
            </a:extLst>
          </p:cNvPr>
          <p:cNvPicPr>
            <a:picLocks noChangeAspect="1"/>
          </p:cNvPicPr>
          <p:nvPr/>
        </p:nvPicPr>
        <p:blipFill>
          <a:blip r:embed="rId6">
            <a:extLst>
              <a:ext uri="{28A0092B-C50C-407E-A947-70E740481C1C}">
                <a14:useLocalDpi xmlns:a14="http://schemas.microsoft.com/office/drawing/2010/main" val="0"/>
              </a:ext>
            </a:extLst>
          </a:blip>
          <a:srcRect l="13441" t="6098" r="17634" b="8561"/>
          <a:stretch/>
        </p:blipFill>
        <p:spPr>
          <a:xfrm>
            <a:off x="3233966" y="3840494"/>
            <a:ext cx="2609034" cy="1817125"/>
          </a:xfrm>
          <a:prstGeom prst="rect">
            <a:avLst/>
          </a:prstGeom>
        </p:spPr>
      </p:pic>
      <p:sp>
        <p:nvSpPr>
          <p:cNvPr id="21" name="Arrow: Left 20">
            <a:extLst>
              <a:ext uri="{FF2B5EF4-FFF2-40B4-BE49-F238E27FC236}">
                <a16:creationId xmlns:a16="http://schemas.microsoft.com/office/drawing/2014/main" id="{3CCBC301-4C95-AD48-94C8-D2814D4DF4EA}"/>
              </a:ext>
            </a:extLst>
          </p:cNvPr>
          <p:cNvSpPr/>
          <p:nvPr/>
        </p:nvSpPr>
        <p:spPr>
          <a:xfrm>
            <a:off x="5889157" y="4385907"/>
            <a:ext cx="422787" cy="36512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1111A279-D6AC-5C79-B422-56BC6AFC8311}"/>
              </a:ext>
            </a:extLst>
          </p:cNvPr>
          <p:cNvSpPr/>
          <p:nvPr/>
        </p:nvSpPr>
        <p:spPr>
          <a:xfrm>
            <a:off x="2791900" y="4400520"/>
            <a:ext cx="360742" cy="46489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DC11AA9F-D0B5-8B70-19EC-2463E140CE66}"/>
              </a:ext>
            </a:extLst>
          </p:cNvPr>
          <p:cNvPicPr>
            <a:picLocks noChangeAspect="1"/>
          </p:cNvPicPr>
          <p:nvPr/>
        </p:nvPicPr>
        <p:blipFill>
          <a:blip r:embed="rId7">
            <a:extLst>
              <a:ext uri="{28A0092B-C50C-407E-A947-70E740481C1C}">
                <a14:useLocalDpi xmlns:a14="http://schemas.microsoft.com/office/drawing/2010/main" val="0"/>
              </a:ext>
            </a:extLst>
          </a:blip>
          <a:srcRect l="3547" t="13297" r="5886" b="14875"/>
          <a:stretch/>
        </p:blipFill>
        <p:spPr>
          <a:xfrm rot="16200000">
            <a:off x="529452" y="3468022"/>
            <a:ext cx="1817125" cy="2562067"/>
          </a:xfrm>
          <a:prstGeom prst="rect">
            <a:avLst/>
          </a:prstGeom>
        </p:spPr>
      </p:pic>
      <p:sp>
        <p:nvSpPr>
          <p:cNvPr id="25" name="Arrow: Down 24">
            <a:extLst>
              <a:ext uri="{FF2B5EF4-FFF2-40B4-BE49-F238E27FC236}">
                <a16:creationId xmlns:a16="http://schemas.microsoft.com/office/drawing/2014/main" id="{826299D6-8C4C-E8C6-EE31-F34C95642E20}"/>
              </a:ext>
            </a:extLst>
          </p:cNvPr>
          <p:cNvSpPr/>
          <p:nvPr/>
        </p:nvSpPr>
        <p:spPr>
          <a:xfrm>
            <a:off x="1217201" y="5710787"/>
            <a:ext cx="408626" cy="5923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74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4D119-5E89-CD11-1060-6597FD7F433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49FA6E9-B11B-653D-E066-17068418F44C}"/>
              </a:ext>
            </a:extLst>
          </p:cNvPr>
          <p:cNvSpPr>
            <a:spLocks noGrp="1"/>
          </p:cNvSpPr>
          <p:nvPr>
            <p:ph type="dt" sz="half" idx="10"/>
          </p:nvPr>
        </p:nvSpPr>
        <p:spPr/>
        <p:txBody>
          <a:bodyPr/>
          <a:lstStyle/>
          <a:p>
            <a:fld id="{577672D2-4E2F-48C5-94F0-FC4798C82338}" type="datetime1">
              <a:rPr lang="en-IN" smtClean="0"/>
              <a:t>15-04-2025</a:t>
            </a:fld>
            <a:endParaRPr lang="en-IN"/>
          </a:p>
        </p:txBody>
      </p:sp>
      <p:sp>
        <p:nvSpPr>
          <p:cNvPr id="5" name="Footer Placeholder 4">
            <a:extLst>
              <a:ext uri="{FF2B5EF4-FFF2-40B4-BE49-F238E27FC236}">
                <a16:creationId xmlns:a16="http://schemas.microsoft.com/office/drawing/2014/main" id="{67D49FF0-7363-BBDF-0F4E-A1538BF20BD2}"/>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0F97C2C4-39DA-AA89-10E3-282B7BBE0B3F}"/>
              </a:ext>
            </a:extLst>
          </p:cNvPr>
          <p:cNvSpPr>
            <a:spLocks noGrp="1"/>
          </p:cNvSpPr>
          <p:nvPr>
            <p:ph type="sldNum" sz="quarter" idx="12"/>
          </p:nvPr>
        </p:nvSpPr>
        <p:spPr/>
        <p:txBody>
          <a:bodyPr/>
          <a:lstStyle/>
          <a:p>
            <a:fld id="{E5CF5EDB-BD5B-48FC-AE37-F20B6CE1A250}" type="slidenum">
              <a:rPr lang="en-IN" smtClean="0"/>
              <a:t>13</a:t>
            </a:fld>
            <a:endParaRPr lang="en-IN"/>
          </a:p>
        </p:txBody>
      </p:sp>
      <p:pic>
        <p:nvPicPr>
          <p:cNvPr id="20" name="Picture 19">
            <a:extLst>
              <a:ext uri="{FF2B5EF4-FFF2-40B4-BE49-F238E27FC236}">
                <a16:creationId xmlns:a16="http://schemas.microsoft.com/office/drawing/2014/main" id="{CC97E388-CC3A-DE4D-DC2D-11E162E43143}"/>
              </a:ext>
            </a:extLst>
          </p:cNvPr>
          <p:cNvPicPr>
            <a:picLocks noChangeAspect="1"/>
          </p:cNvPicPr>
          <p:nvPr/>
        </p:nvPicPr>
        <p:blipFill>
          <a:blip r:embed="rId2">
            <a:extLst>
              <a:ext uri="{28A0092B-C50C-407E-A947-70E740481C1C}">
                <a14:useLocalDpi xmlns:a14="http://schemas.microsoft.com/office/drawing/2010/main" val="0"/>
              </a:ext>
            </a:extLst>
          </a:blip>
          <a:srcRect l="5078" t="12166" r="7945" b="19376"/>
          <a:stretch/>
        </p:blipFill>
        <p:spPr>
          <a:xfrm rot="16200000">
            <a:off x="693352" y="-144046"/>
            <a:ext cx="2020179" cy="2826770"/>
          </a:xfrm>
          <a:prstGeom prst="rect">
            <a:avLst/>
          </a:prstGeom>
        </p:spPr>
      </p:pic>
      <p:sp>
        <p:nvSpPr>
          <p:cNvPr id="23" name="Arrow: Right 22">
            <a:extLst>
              <a:ext uri="{FF2B5EF4-FFF2-40B4-BE49-F238E27FC236}">
                <a16:creationId xmlns:a16="http://schemas.microsoft.com/office/drawing/2014/main" id="{3F1FD833-F197-8DF4-3104-3A4F5C6D048F}"/>
              </a:ext>
            </a:extLst>
          </p:cNvPr>
          <p:cNvSpPr/>
          <p:nvPr/>
        </p:nvSpPr>
        <p:spPr>
          <a:xfrm>
            <a:off x="3233899" y="973593"/>
            <a:ext cx="551521" cy="4029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8A74833-DE61-ABA4-987E-F22C0D3B5F5B}"/>
              </a:ext>
            </a:extLst>
          </p:cNvPr>
          <p:cNvPicPr>
            <a:picLocks noChangeAspect="1"/>
          </p:cNvPicPr>
          <p:nvPr/>
        </p:nvPicPr>
        <p:blipFill>
          <a:blip r:embed="rId3">
            <a:extLst>
              <a:ext uri="{28A0092B-C50C-407E-A947-70E740481C1C}">
                <a14:useLocalDpi xmlns:a14="http://schemas.microsoft.com/office/drawing/2010/main" val="0"/>
              </a:ext>
            </a:extLst>
          </a:blip>
          <a:srcRect l="4842" t="13585" r="8772" b="17598"/>
          <a:stretch/>
        </p:blipFill>
        <p:spPr>
          <a:xfrm rot="16200000">
            <a:off x="4322618" y="-160877"/>
            <a:ext cx="2020180" cy="2860432"/>
          </a:xfrm>
          <a:prstGeom prst="rect">
            <a:avLst/>
          </a:prstGeom>
        </p:spPr>
      </p:pic>
      <p:pic>
        <p:nvPicPr>
          <p:cNvPr id="28" name="Picture 27">
            <a:extLst>
              <a:ext uri="{FF2B5EF4-FFF2-40B4-BE49-F238E27FC236}">
                <a16:creationId xmlns:a16="http://schemas.microsoft.com/office/drawing/2014/main" id="{93315E4F-A2AB-8D2A-71CA-BDC8A1E76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639" y="2506406"/>
            <a:ext cx="6346722" cy="2825754"/>
          </a:xfrm>
          <a:prstGeom prst="rect">
            <a:avLst/>
          </a:prstGeom>
        </p:spPr>
      </p:pic>
      <p:sp>
        <p:nvSpPr>
          <p:cNvPr id="32" name="Arrow: Bent-Up 31">
            <a:extLst>
              <a:ext uri="{FF2B5EF4-FFF2-40B4-BE49-F238E27FC236}">
                <a16:creationId xmlns:a16="http://schemas.microsoft.com/office/drawing/2014/main" id="{B516B03D-C14F-7E9A-87B2-024E64D107A9}"/>
              </a:ext>
            </a:extLst>
          </p:cNvPr>
          <p:cNvSpPr/>
          <p:nvPr/>
        </p:nvSpPr>
        <p:spPr>
          <a:xfrm flipV="1">
            <a:off x="6879996" y="748251"/>
            <a:ext cx="946790" cy="142547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E6FFD1-53DC-13F6-33C7-AF816FF9524F}"/>
              </a:ext>
            </a:extLst>
          </p:cNvPr>
          <p:cNvSpPr txBox="1"/>
          <p:nvPr/>
        </p:nvSpPr>
        <p:spPr>
          <a:xfrm>
            <a:off x="491614" y="5453438"/>
            <a:ext cx="8475406" cy="923330"/>
          </a:xfrm>
          <a:prstGeom prst="rect">
            <a:avLst/>
          </a:prstGeom>
          <a:noFill/>
        </p:spPr>
        <p:txBody>
          <a:bodyPr wrap="square" rtlCol="0">
            <a:spAutoFit/>
          </a:bodyPr>
          <a:lstStyle/>
          <a:p>
            <a:r>
              <a:rPr lang="en-US" dirty="0" err="1"/>
              <a:t>Github</a:t>
            </a:r>
            <a:r>
              <a:rPr lang="en-US" dirty="0"/>
              <a:t> : </a:t>
            </a:r>
            <a:r>
              <a:rPr lang="en-US" dirty="0">
                <a:hlinkClick r:id="rId5"/>
              </a:rPr>
              <a:t>https://github.com/TejasK-02/RFID-RF-Based-E-Voting-System</a:t>
            </a:r>
            <a:endParaRPr lang="en-US" dirty="0"/>
          </a:p>
          <a:p>
            <a:r>
              <a:rPr lang="en-US" dirty="0" err="1"/>
              <a:t>Youtube</a:t>
            </a:r>
            <a:r>
              <a:rPr lang="en-US" dirty="0"/>
              <a:t> : </a:t>
            </a:r>
            <a:r>
              <a:rPr lang="en-US" dirty="0">
                <a:hlinkClick r:id="rId6"/>
              </a:rPr>
              <a:t>https://youtube.com/shorts/w2tXMks05K4?si=k-z5knKSpe7Tq8rl</a:t>
            </a:r>
            <a:endParaRPr lang="en-US" dirty="0"/>
          </a:p>
          <a:p>
            <a:r>
              <a:rPr lang="en-US" dirty="0"/>
              <a:t>Drive : https://drive.google.com/drive/folders/1dlD695RuSaaR76-CfT7QR9z3M7TtpGgr</a:t>
            </a:r>
          </a:p>
        </p:txBody>
      </p:sp>
    </p:spTree>
    <p:extLst>
      <p:ext uri="{BB962C8B-B14F-4D97-AF65-F5344CB8AC3E}">
        <p14:creationId xmlns:p14="http://schemas.microsoft.com/office/powerpoint/2010/main" val="185210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89516-C058-AAF8-4AFD-142ADD22ABA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C8BC0D60-EF8B-9B2D-0EEF-010171623573}"/>
              </a:ext>
            </a:extLst>
          </p:cNvPr>
          <p:cNvSpPr>
            <a:spLocks noGrp="1"/>
          </p:cNvSpPr>
          <p:nvPr>
            <p:ph idx="1"/>
          </p:nvPr>
        </p:nvSpPr>
        <p:spPr>
          <a:xfrm>
            <a:off x="628650" y="1146048"/>
            <a:ext cx="7886700" cy="5352288"/>
          </a:xfrm>
        </p:spPr>
        <p:txBody>
          <a:bodyPr>
            <a:normAutofit fontScale="62500" lnSpcReduction="20000"/>
          </a:bodyPr>
          <a:lstStyle/>
          <a:p>
            <a:r>
              <a:rPr lang="en-US" dirty="0"/>
              <a:t>The RFID &amp; RF Based E-Voting System successfully provides a secure, transparent, and tamper-proof voting mechanism.</a:t>
            </a:r>
          </a:p>
          <a:p>
            <a:r>
              <a:rPr lang="en-US" dirty="0"/>
              <a:t>Voters are authenticated using RFID cards, ensuring only registered users can cast their votes.</a:t>
            </a:r>
          </a:p>
          <a:p>
            <a:r>
              <a:rPr lang="en-US" dirty="0"/>
              <a:t>The system ensures </a:t>
            </a:r>
            <a:r>
              <a:rPr lang="en-US" b="1" dirty="0"/>
              <a:t>one person, one vote</a:t>
            </a:r>
            <a:r>
              <a:rPr lang="en-US" dirty="0"/>
              <a:t>, by maintaining a record of voters who have already voted.</a:t>
            </a:r>
          </a:p>
          <a:p>
            <a:r>
              <a:rPr lang="en-US" dirty="0"/>
              <a:t>Voting data, including party-wise vote count and voter details, are automatically updated to a </a:t>
            </a:r>
            <a:r>
              <a:rPr lang="en-US" b="1" dirty="0"/>
              <a:t>Google Sheet</a:t>
            </a:r>
            <a:r>
              <a:rPr lang="en-US" dirty="0"/>
              <a:t> for transparent logging.</a:t>
            </a:r>
          </a:p>
          <a:p>
            <a:r>
              <a:rPr lang="en-US" dirty="0"/>
              <a:t>A </a:t>
            </a:r>
            <a:r>
              <a:rPr lang="en-US" b="1" dirty="0"/>
              <a:t>master RFID card</a:t>
            </a:r>
            <a:r>
              <a:rPr lang="en-US" dirty="0"/>
              <a:t> allows administrators to view results, including total votes and winner, directly on the LCD and also logs it on the sheet.</a:t>
            </a:r>
          </a:p>
          <a:p>
            <a:r>
              <a:rPr lang="en-US" dirty="0"/>
              <a:t>The system handles edge cases like </a:t>
            </a:r>
            <a:r>
              <a:rPr lang="en-US" b="1" dirty="0"/>
              <a:t>tie conditions</a:t>
            </a:r>
            <a:r>
              <a:rPr lang="en-US" dirty="0"/>
              <a:t>, </a:t>
            </a:r>
            <a:r>
              <a:rPr lang="en-US" b="1" dirty="0"/>
              <a:t>no votes cast</a:t>
            </a:r>
            <a:r>
              <a:rPr lang="en-US" dirty="0"/>
              <a:t>, and </a:t>
            </a:r>
            <a:r>
              <a:rPr lang="en-US" b="1" dirty="0"/>
              <a:t>invalid/unregistered RFID cards</a:t>
            </a:r>
            <a:r>
              <a:rPr lang="en-US" dirty="0"/>
              <a:t> gracefully.</a:t>
            </a:r>
          </a:p>
          <a:p>
            <a:r>
              <a:rPr lang="en-US" dirty="0"/>
              <a:t>Voting is time-limited with a </a:t>
            </a:r>
            <a:r>
              <a:rPr lang="en-US" b="1" dirty="0"/>
              <a:t>10-second countdown</a:t>
            </a:r>
            <a:r>
              <a:rPr lang="en-US" dirty="0"/>
              <a:t>, ensuring smooth flow and avoiding system hang-ups.</a:t>
            </a:r>
          </a:p>
          <a:p>
            <a:r>
              <a:rPr lang="en-US" dirty="0"/>
              <a:t>Visual (LEDs) and auditory (buzzer) feedback enhances </a:t>
            </a:r>
            <a:r>
              <a:rPr lang="en-US" b="1" dirty="0"/>
              <a:t>user interaction and confirmation</a:t>
            </a:r>
            <a:r>
              <a:rPr lang="en-US" dirty="0"/>
              <a:t>.</a:t>
            </a:r>
          </a:p>
          <a:p>
            <a:r>
              <a:rPr lang="en-US" dirty="0"/>
              <a:t>The system can be extended further with features like </a:t>
            </a:r>
            <a:r>
              <a:rPr lang="en-US" b="1" dirty="0"/>
              <a:t>biometric authentication</a:t>
            </a:r>
            <a:r>
              <a:rPr lang="en-US" dirty="0"/>
              <a:t> or </a:t>
            </a:r>
            <a:r>
              <a:rPr lang="en-US" b="1" dirty="0"/>
              <a:t>IoT dashboard integration</a:t>
            </a:r>
            <a:r>
              <a:rPr lang="en-US" dirty="0"/>
              <a:t>.</a:t>
            </a:r>
          </a:p>
          <a:p>
            <a:r>
              <a:rPr lang="en-US" dirty="0"/>
              <a:t>Overall, the project demonstrates how microcontrollers and real-time databases can be used to create </a:t>
            </a:r>
            <a:r>
              <a:rPr lang="en-US" b="1" dirty="0"/>
              <a:t>smart, user-friendly, and efficient voting solutions</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AFEE48A2-C468-541E-6B71-45BD2F892FDC}"/>
              </a:ext>
            </a:extLst>
          </p:cNvPr>
          <p:cNvSpPr>
            <a:spLocks noGrp="1"/>
          </p:cNvSpPr>
          <p:nvPr>
            <p:ph type="dt" sz="half" idx="10"/>
          </p:nvPr>
        </p:nvSpPr>
        <p:spPr/>
        <p:txBody>
          <a:bodyPr/>
          <a:lstStyle/>
          <a:p>
            <a:fld id="{EE697A79-4A64-4CDF-88B2-610197AD3857}" type="datetime1">
              <a:rPr lang="en-IN" smtClean="0"/>
              <a:t>15-04-2025</a:t>
            </a:fld>
            <a:endParaRPr lang="en-IN"/>
          </a:p>
        </p:txBody>
      </p:sp>
      <p:sp>
        <p:nvSpPr>
          <p:cNvPr id="5" name="Footer Placeholder 4">
            <a:extLst>
              <a:ext uri="{FF2B5EF4-FFF2-40B4-BE49-F238E27FC236}">
                <a16:creationId xmlns:a16="http://schemas.microsoft.com/office/drawing/2014/main" id="{C1BE579D-55B0-B71F-6EAD-7ED74C68E622}"/>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EB67EE25-124D-AE58-773D-B95BCB1AE518}"/>
              </a:ext>
            </a:extLst>
          </p:cNvPr>
          <p:cNvSpPr>
            <a:spLocks noGrp="1"/>
          </p:cNvSpPr>
          <p:nvPr>
            <p:ph type="sldNum" sz="quarter" idx="12"/>
          </p:nvPr>
        </p:nvSpPr>
        <p:spPr/>
        <p:txBody>
          <a:bodyPr/>
          <a:lstStyle/>
          <a:p>
            <a:fld id="{E5CF5EDB-BD5B-48FC-AE37-F20B6CE1A250}" type="slidenum">
              <a:rPr lang="en-IN" smtClean="0"/>
              <a:t>14</a:t>
            </a:fld>
            <a:endParaRPr lang="en-IN"/>
          </a:p>
        </p:txBody>
      </p:sp>
      <p:sp>
        <p:nvSpPr>
          <p:cNvPr id="12" name="Rectangle 6">
            <a:extLst>
              <a:ext uri="{FF2B5EF4-FFF2-40B4-BE49-F238E27FC236}">
                <a16:creationId xmlns:a16="http://schemas.microsoft.com/office/drawing/2014/main" id="{DA01B027-35F9-E168-BE87-44D967F63B1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Voting is time-limited with a </a:t>
            </a:r>
            <a:r>
              <a:rPr kumimoji="0" lang="en-US" altLang="en-US" sz="1800" b="1" i="0" u="none" strike="noStrike" cap="none" normalizeH="0" baseline="0">
                <a:ln>
                  <a:noFill/>
                </a:ln>
                <a:solidFill>
                  <a:schemeClr val="tx1"/>
                </a:solidFill>
                <a:effectLst/>
                <a:latin typeface="Arial" panose="020B0604020202020204" pitchFamily="34" charset="0"/>
              </a:rPr>
              <a:t>10-second countdown</a:t>
            </a:r>
            <a:r>
              <a:rPr kumimoji="0" lang="en-US" altLang="en-US" sz="1800" b="0" i="0" u="none" strike="noStrike" cap="none" normalizeH="0" baseline="0">
                <a:ln>
                  <a:noFill/>
                </a:ln>
                <a:solidFill>
                  <a:schemeClr val="tx1"/>
                </a:solidFill>
                <a:effectLst/>
                <a:latin typeface="Arial" panose="020B0604020202020204" pitchFamily="34" charset="0"/>
              </a:rPr>
              <a:t>, ensuring smooth flow and avoiding system hang-ups.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3143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5BB1-F685-29E3-B722-C41F0AB8939B}"/>
              </a:ext>
            </a:extLst>
          </p:cNvPr>
          <p:cNvSpPr>
            <a:spLocks noGrp="1"/>
          </p:cNvSpPr>
          <p:nvPr>
            <p:ph type="title"/>
          </p:nvPr>
        </p:nvSpPr>
        <p:spPr/>
        <p:txBody>
          <a:bodyPr/>
          <a:lstStyle/>
          <a:p>
            <a:pPr lvl="0"/>
            <a:r>
              <a:rPr lang="en-US" sz="2800" dirty="0">
                <a:latin typeface="Times New Roman" pitchFamily="18" charset="0"/>
                <a:cs typeface="Times New Roman" pitchFamily="18" charset="0"/>
              </a:rPr>
              <a:t>REFERENCES</a:t>
            </a:r>
            <a:endParaRPr lang="en-IN" dirty="0"/>
          </a:p>
        </p:txBody>
      </p:sp>
      <p:sp>
        <p:nvSpPr>
          <p:cNvPr id="3" name="Content Placeholder 2">
            <a:extLst>
              <a:ext uri="{FF2B5EF4-FFF2-40B4-BE49-F238E27FC236}">
                <a16:creationId xmlns:a16="http://schemas.microsoft.com/office/drawing/2014/main" id="{A65699B8-059B-016A-2CFC-368963D8A39A}"/>
              </a:ext>
            </a:extLst>
          </p:cNvPr>
          <p:cNvSpPr>
            <a:spLocks noGrp="1"/>
          </p:cNvSpPr>
          <p:nvPr>
            <p:ph idx="1"/>
          </p:nvPr>
        </p:nvSpPr>
        <p:spPr/>
        <p:txBody>
          <a:bodyPr>
            <a:normAutofit/>
          </a:bodyPr>
          <a:lstStyle/>
          <a:p>
            <a:r>
              <a:rPr lang="en-US" sz="1800" dirty="0"/>
              <a:t>Rajeshwari Sundararajan, “Microcontroller based electronic voting machine,” </a:t>
            </a:r>
            <a:r>
              <a:rPr lang="en-US" sz="1800" i="1" dirty="0"/>
              <a:t>International Journal of Engineering Science Invention</a:t>
            </a:r>
            <a:r>
              <a:rPr lang="en-US" sz="1800" dirty="0"/>
              <a:t>, Vol. 2, Issue 2, 2013.</a:t>
            </a:r>
          </a:p>
          <a:p>
            <a:r>
              <a:rPr lang="en-US" sz="1800" i="1" dirty="0"/>
              <a:t>RFID Handbook: Fundamentals and Applications in Contactless Smart Cards, Radio Frequency Identification and Near-Field Communication</a:t>
            </a:r>
            <a:r>
              <a:rPr lang="en-US" sz="1800" dirty="0"/>
              <a:t> by Klaus </a:t>
            </a:r>
            <a:r>
              <a:rPr lang="en-US" sz="1800" dirty="0" err="1"/>
              <a:t>Finkenzeller</a:t>
            </a:r>
            <a:r>
              <a:rPr lang="en-US" sz="1800" dirty="0"/>
              <a:t>.</a:t>
            </a:r>
          </a:p>
          <a:p>
            <a:r>
              <a:rPr lang="en-US" sz="1800" dirty="0"/>
              <a:t>D. L. Chaudhari, “Smart Electronic Voting Machine using RFID,” </a:t>
            </a:r>
            <a:r>
              <a:rPr lang="en-US" sz="1800" i="1" dirty="0"/>
              <a:t>International Research Journal of Engineering and Technology (IRJET)</a:t>
            </a:r>
            <a:r>
              <a:rPr lang="en-US" sz="1800" dirty="0"/>
              <a:t>, Vol. 5, Issue 4, 2018.</a:t>
            </a:r>
          </a:p>
          <a:p>
            <a:r>
              <a:rPr lang="en-US" sz="1800" dirty="0"/>
              <a:t>MFRC522 RFID Module Datasheet by NXP Semiconductors</a:t>
            </a:r>
            <a:r>
              <a:rPr lang="en-US" sz="1600" dirty="0"/>
              <a:t>.</a:t>
            </a:r>
          </a:p>
          <a:p>
            <a:r>
              <a:rPr lang="en-US" sz="1800" dirty="0" err="1"/>
              <a:t>Espressif</a:t>
            </a:r>
            <a:r>
              <a:rPr lang="en-US" sz="1800" dirty="0"/>
              <a:t> Systems, “ESP32 Technical Reference Manual,” Version 4.0</a:t>
            </a:r>
            <a:r>
              <a:rPr lang="en-US" sz="1600" dirty="0"/>
              <a:t>.</a:t>
            </a:r>
          </a:p>
          <a:p>
            <a:r>
              <a:rPr lang="en-US" sz="1800" dirty="0"/>
              <a:t>LiquidCrystal_I2C Library Documentation (Arduino.cc).</a:t>
            </a:r>
          </a:p>
          <a:p>
            <a:r>
              <a:rPr lang="fr-FR" sz="1800" dirty="0"/>
              <a:t>Google Apps Script Documentation (script.google.com).</a:t>
            </a:r>
          </a:p>
          <a:p>
            <a:r>
              <a:rPr lang="en-US" sz="1800" i="1" dirty="0"/>
              <a:t>Wireless Communications &amp; Networks</a:t>
            </a:r>
            <a:r>
              <a:rPr lang="en-US" sz="1800" dirty="0"/>
              <a:t> by William Stallings.</a:t>
            </a:r>
          </a:p>
          <a:p>
            <a:r>
              <a:rPr lang="en-US" sz="1800" dirty="0"/>
              <a:t>Arduino.cc Community Forums and Official Library Repositories.</a:t>
            </a:r>
          </a:p>
          <a:p>
            <a:r>
              <a:rPr lang="en-US" sz="1800" dirty="0"/>
              <a:t>IEEE Xplore Digital Library for papers on secure RFID-based systems.</a:t>
            </a:r>
            <a:endParaRPr lang="en-IN" sz="2400" dirty="0">
              <a:latin typeface="+mj-lt"/>
            </a:endParaRPr>
          </a:p>
        </p:txBody>
      </p:sp>
      <p:sp>
        <p:nvSpPr>
          <p:cNvPr id="4" name="Date Placeholder 3">
            <a:extLst>
              <a:ext uri="{FF2B5EF4-FFF2-40B4-BE49-F238E27FC236}">
                <a16:creationId xmlns:a16="http://schemas.microsoft.com/office/drawing/2014/main" id="{9481E7B1-BDD3-01D0-E790-D7C4E26ED2AB}"/>
              </a:ext>
            </a:extLst>
          </p:cNvPr>
          <p:cNvSpPr>
            <a:spLocks noGrp="1"/>
          </p:cNvSpPr>
          <p:nvPr>
            <p:ph type="dt" sz="half" idx="10"/>
          </p:nvPr>
        </p:nvSpPr>
        <p:spPr/>
        <p:txBody>
          <a:bodyPr/>
          <a:lstStyle/>
          <a:p>
            <a:fld id="{B3ED6898-8B6B-4803-B730-7EEEB0C1601D}" type="datetime1">
              <a:rPr lang="en-IN" smtClean="0"/>
              <a:t>15-04-2025</a:t>
            </a:fld>
            <a:endParaRPr lang="en-IN"/>
          </a:p>
        </p:txBody>
      </p:sp>
      <p:sp>
        <p:nvSpPr>
          <p:cNvPr id="5" name="Footer Placeholder 4">
            <a:extLst>
              <a:ext uri="{FF2B5EF4-FFF2-40B4-BE49-F238E27FC236}">
                <a16:creationId xmlns:a16="http://schemas.microsoft.com/office/drawing/2014/main" id="{1CED50E6-197F-BFD2-1516-A5FA41E314B8}"/>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5C8E3999-FB9E-E510-1BC1-EF87BB9BD70E}"/>
              </a:ext>
            </a:extLst>
          </p:cNvPr>
          <p:cNvSpPr>
            <a:spLocks noGrp="1"/>
          </p:cNvSpPr>
          <p:nvPr>
            <p:ph type="sldNum" sz="quarter" idx="12"/>
          </p:nvPr>
        </p:nvSpPr>
        <p:spPr/>
        <p:txBody>
          <a:bodyPr/>
          <a:lstStyle/>
          <a:p>
            <a:fld id="{E5CF5EDB-BD5B-48FC-AE37-F20B6CE1A250}" type="slidenum">
              <a:rPr lang="en-IN" smtClean="0"/>
              <a:t>15</a:t>
            </a:fld>
            <a:endParaRPr lang="en-IN" dirty="0"/>
          </a:p>
        </p:txBody>
      </p:sp>
    </p:spTree>
    <p:extLst>
      <p:ext uri="{BB962C8B-B14F-4D97-AF65-F5344CB8AC3E}">
        <p14:creationId xmlns:p14="http://schemas.microsoft.com/office/powerpoint/2010/main" val="2973048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C4F4-EADA-AC2C-4D35-897A653DC3E3}"/>
              </a:ext>
            </a:extLst>
          </p:cNvPr>
          <p:cNvSpPr>
            <a:spLocks noGrp="1"/>
          </p:cNvSpPr>
          <p:nvPr>
            <p:ph type="title"/>
          </p:nvPr>
        </p:nvSpPr>
        <p:spPr/>
        <p:txBody>
          <a:bodyPr/>
          <a:lstStyle/>
          <a:p>
            <a:r>
              <a:rPr lang="en-US" sz="3200" b="1" dirty="0">
                <a:solidFill>
                  <a:srgbClr val="C00000"/>
                </a:solidFill>
                <a:latin typeface="Times New Roman" pitchFamily="18" charset="0"/>
                <a:cs typeface="Times New Roman" pitchFamily="18" charset="0"/>
              </a:rPr>
              <a:t>CONTENTS</a:t>
            </a:r>
            <a:endParaRPr lang="en-IN" dirty="0"/>
          </a:p>
        </p:txBody>
      </p:sp>
      <p:sp>
        <p:nvSpPr>
          <p:cNvPr id="3" name="Content Placeholder 2">
            <a:extLst>
              <a:ext uri="{FF2B5EF4-FFF2-40B4-BE49-F238E27FC236}">
                <a16:creationId xmlns:a16="http://schemas.microsoft.com/office/drawing/2014/main" id="{6B6AC491-6861-731F-8D8E-C9D88315DD94}"/>
              </a:ext>
            </a:extLst>
          </p:cNvPr>
          <p:cNvSpPr>
            <a:spLocks noGrp="1"/>
          </p:cNvSpPr>
          <p:nvPr>
            <p:ph idx="1"/>
          </p:nvPr>
        </p:nvSpPr>
        <p:spPr/>
        <p:txBody>
          <a:bodyPr/>
          <a:lstStyle/>
          <a:p>
            <a:pPr>
              <a:buFont typeface="Wingdings" panose="05000000000000000000" pitchFamily="2" charset="2"/>
              <a:buChar char="Ø"/>
            </a:pPr>
            <a:r>
              <a:rPr lang="en-US" dirty="0">
                <a:latin typeface="Times New Roman" pitchFamily="18" charset="0"/>
                <a:cs typeface="Times New Roman" pitchFamily="18" charset="0"/>
              </a:rPr>
              <a:t>Aim and Objectives</a:t>
            </a:r>
          </a:p>
          <a:p>
            <a:pPr>
              <a:buFont typeface="Wingdings" panose="05000000000000000000" pitchFamily="2" charset="2"/>
              <a:buChar char="Ø"/>
            </a:pPr>
            <a:r>
              <a:rPr lang="en-US" dirty="0">
                <a:latin typeface="Times New Roman" pitchFamily="18" charset="0"/>
                <a:cs typeface="Times New Roman" pitchFamily="18" charset="0"/>
              </a:rPr>
              <a:t>Abstract</a:t>
            </a:r>
          </a:p>
          <a:p>
            <a:pPr>
              <a:buFont typeface="Wingdings" panose="05000000000000000000" pitchFamily="2" charset="2"/>
              <a:buChar char="Ø"/>
            </a:pPr>
            <a:r>
              <a:rPr lang="en-US" dirty="0">
                <a:latin typeface="Times New Roman" pitchFamily="18" charset="0"/>
                <a:cs typeface="Times New Roman" pitchFamily="18" charset="0"/>
              </a:rPr>
              <a:t>Literature Review</a:t>
            </a:r>
          </a:p>
          <a:p>
            <a:pPr>
              <a:buFont typeface="Wingdings" panose="05000000000000000000" pitchFamily="2" charset="2"/>
              <a:buChar char="Ø"/>
            </a:pPr>
            <a:r>
              <a:rPr lang="en-US" dirty="0">
                <a:latin typeface="Times New Roman" pitchFamily="18" charset="0"/>
                <a:cs typeface="Times New Roman" pitchFamily="18" charset="0"/>
              </a:rPr>
              <a:t>Introduction</a:t>
            </a:r>
          </a:p>
          <a:p>
            <a:pPr>
              <a:buFont typeface="Wingdings" panose="05000000000000000000" pitchFamily="2" charset="2"/>
              <a:buChar char="Ø"/>
            </a:pPr>
            <a:r>
              <a:rPr lang="en-US" dirty="0">
                <a:latin typeface="Times New Roman" pitchFamily="18" charset="0"/>
                <a:cs typeface="Times New Roman" pitchFamily="18" charset="0"/>
              </a:rPr>
              <a:t>Block Diagram</a:t>
            </a:r>
          </a:p>
          <a:p>
            <a:pPr>
              <a:buFont typeface="Wingdings" panose="05000000000000000000" pitchFamily="2" charset="2"/>
              <a:buChar char="Ø"/>
            </a:pPr>
            <a:r>
              <a:rPr lang="en-US" dirty="0">
                <a:latin typeface="Times New Roman" pitchFamily="18" charset="0"/>
                <a:cs typeface="Times New Roman" pitchFamily="18" charset="0"/>
              </a:rPr>
              <a:t>Circuit Diagram</a:t>
            </a:r>
          </a:p>
          <a:p>
            <a:pPr>
              <a:buFont typeface="Wingdings" panose="05000000000000000000" pitchFamily="2" charset="2"/>
              <a:buChar char="Ø"/>
            </a:pPr>
            <a:r>
              <a:rPr lang="en-US" dirty="0">
                <a:latin typeface="Times New Roman" pitchFamily="18" charset="0"/>
                <a:cs typeface="Times New Roman" pitchFamily="18" charset="0"/>
              </a:rPr>
              <a:t>Results</a:t>
            </a:r>
          </a:p>
          <a:p>
            <a:pPr>
              <a:buFont typeface="Wingdings" panose="05000000000000000000" pitchFamily="2" charset="2"/>
              <a:buChar char="Ø"/>
            </a:pPr>
            <a:r>
              <a:rPr lang="en-US" dirty="0">
                <a:latin typeface="Times New Roman" pitchFamily="18" charset="0"/>
                <a:cs typeface="Times New Roman" pitchFamily="18" charset="0"/>
              </a:rPr>
              <a:t>References</a:t>
            </a:r>
          </a:p>
        </p:txBody>
      </p:sp>
      <p:sp>
        <p:nvSpPr>
          <p:cNvPr id="4" name="Date Placeholder 3">
            <a:extLst>
              <a:ext uri="{FF2B5EF4-FFF2-40B4-BE49-F238E27FC236}">
                <a16:creationId xmlns:a16="http://schemas.microsoft.com/office/drawing/2014/main" id="{09E78A6F-4578-B0BC-8727-DDC3AD6E6113}"/>
              </a:ext>
            </a:extLst>
          </p:cNvPr>
          <p:cNvSpPr>
            <a:spLocks noGrp="1"/>
          </p:cNvSpPr>
          <p:nvPr>
            <p:ph type="dt" sz="half" idx="10"/>
          </p:nvPr>
        </p:nvSpPr>
        <p:spPr/>
        <p:txBody>
          <a:bodyPr/>
          <a:lstStyle/>
          <a:p>
            <a:fld id="{E74B476C-1F5B-4199-8C54-E6E689C9E2C6}" type="datetime1">
              <a:rPr lang="en-IN" smtClean="0"/>
              <a:t>15-04-2025</a:t>
            </a:fld>
            <a:endParaRPr lang="en-IN"/>
          </a:p>
        </p:txBody>
      </p:sp>
      <p:sp>
        <p:nvSpPr>
          <p:cNvPr id="5" name="Footer Placeholder 4">
            <a:extLst>
              <a:ext uri="{FF2B5EF4-FFF2-40B4-BE49-F238E27FC236}">
                <a16:creationId xmlns:a16="http://schemas.microsoft.com/office/drawing/2014/main" id="{FC6FC8F8-E220-ED7C-ECE8-8B28385E17B7}"/>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5C107D7B-E11C-CB5A-4325-3BAB72FAF78A}"/>
              </a:ext>
            </a:extLst>
          </p:cNvPr>
          <p:cNvSpPr>
            <a:spLocks noGrp="1"/>
          </p:cNvSpPr>
          <p:nvPr>
            <p:ph type="sldNum" sz="quarter" idx="12"/>
          </p:nvPr>
        </p:nvSpPr>
        <p:spPr/>
        <p:txBody>
          <a:bodyPr/>
          <a:lstStyle/>
          <a:p>
            <a:fld id="{E5CF5EDB-BD5B-48FC-AE37-F20B6CE1A250}" type="slidenum">
              <a:rPr lang="en-IN" smtClean="0"/>
              <a:t>2</a:t>
            </a:fld>
            <a:endParaRPr lang="en-IN"/>
          </a:p>
        </p:txBody>
      </p:sp>
    </p:spTree>
    <p:extLst>
      <p:ext uri="{BB962C8B-B14F-4D97-AF65-F5344CB8AC3E}">
        <p14:creationId xmlns:p14="http://schemas.microsoft.com/office/powerpoint/2010/main" val="354836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044D-1293-F1E9-3A3A-E551C41ECC87}"/>
              </a:ext>
            </a:extLst>
          </p:cNvPr>
          <p:cNvSpPr>
            <a:spLocks noGrp="1"/>
          </p:cNvSpPr>
          <p:nvPr>
            <p:ph type="title"/>
          </p:nvPr>
        </p:nvSpPr>
        <p:spPr/>
        <p:txBody>
          <a:bodyPr/>
          <a:lstStyle/>
          <a:p>
            <a:pPr lvl="0"/>
            <a:r>
              <a:rPr lang="en-US" sz="2800" dirty="0">
                <a:latin typeface="Times New Roman" pitchFamily="18" charset="0"/>
                <a:cs typeface="Times New Roman" pitchFamily="18" charset="0"/>
              </a:rPr>
              <a:t>AIM</a:t>
            </a:r>
            <a:endParaRPr lang="en-IN" dirty="0"/>
          </a:p>
        </p:txBody>
      </p:sp>
      <p:sp>
        <p:nvSpPr>
          <p:cNvPr id="3" name="Content Placeholder 2">
            <a:extLst>
              <a:ext uri="{FF2B5EF4-FFF2-40B4-BE49-F238E27FC236}">
                <a16:creationId xmlns:a16="http://schemas.microsoft.com/office/drawing/2014/main" id="{ECE08C0F-E10C-506C-C323-BEEABC70ACFB}"/>
              </a:ext>
            </a:extLst>
          </p:cNvPr>
          <p:cNvSpPr>
            <a:spLocks noGrp="1"/>
          </p:cNvSpPr>
          <p:nvPr>
            <p:ph idx="1"/>
          </p:nvPr>
        </p:nvSpPr>
        <p:spPr>
          <a:xfrm>
            <a:off x="598539" y="793630"/>
            <a:ext cx="7886700" cy="5090035"/>
          </a:xfrm>
        </p:spPr>
        <p:txBody>
          <a:bodyPr>
            <a:normAutofit fontScale="92500" lnSpcReduction="10000"/>
          </a:bodyPr>
          <a:lstStyle/>
          <a:p>
            <a:r>
              <a:rPr lang="en-US" dirty="0"/>
              <a:t>To develop an electronic voting system using RFID and RF modules for secure and contactless voting.</a:t>
            </a:r>
          </a:p>
          <a:p>
            <a:r>
              <a:rPr lang="en-US" dirty="0"/>
              <a:t>To utilize the ESP32 microcontroller for processing and </a:t>
            </a:r>
            <a:r>
              <a:rPr lang="en-US" dirty="0" err="1"/>
              <a:t>WiFi</a:t>
            </a:r>
            <a:r>
              <a:rPr lang="en-US" dirty="0"/>
              <a:t>-based connectivity.</a:t>
            </a:r>
          </a:p>
          <a:p>
            <a:r>
              <a:rPr lang="en-US" dirty="0"/>
              <a:t>To design a portable and compact hardware prototype integrated with buttons, LCD display, LEDs, and a buzzer.</a:t>
            </a:r>
          </a:p>
          <a:p>
            <a:r>
              <a:rPr lang="en-US" dirty="0"/>
              <a:t>To store voting data in real-time to </a:t>
            </a:r>
            <a:r>
              <a:rPr lang="en-US" b="1" dirty="0"/>
              <a:t>Google Sheets</a:t>
            </a:r>
            <a:r>
              <a:rPr lang="en-US" dirty="0"/>
              <a:t> via Apps Script Web App.</a:t>
            </a:r>
          </a:p>
          <a:p>
            <a:r>
              <a:rPr lang="en-US" dirty="0"/>
              <a:t>To eliminate manual errors, fake votes, and duplicate entries through RFID-based identification.</a:t>
            </a:r>
          </a:p>
          <a:p>
            <a:r>
              <a:rPr lang="en-US" dirty="0"/>
              <a:t>To enhance transparency, reliability, and efficiency in small-scale organizational elections.</a:t>
            </a:r>
            <a:endParaRPr lang="en-IN" dirty="0"/>
          </a:p>
        </p:txBody>
      </p:sp>
      <p:sp>
        <p:nvSpPr>
          <p:cNvPr id="4" name="Date Placeholder 3">
            <a:extLst>
              <a:ext uri="{FF2B5EF4-FFF2-40B4-BE49-F238E27FC236}">
                <a16:creationId xmlns:a16="http://schemas.microsoft.com/office/drawing/2014/main" id="{B9D17D46-DB18-7F7B-754C-80C54D04B158}"/>
              </a:ext>
            </a:extLst>
          </p:cNvPr>
          <p:cNvSpPr>
            <a:spLocks noGrp="1"/>
          </p:cNvSpPr>
          <p:nvPr>
            <p:ph type="dt" sz="half" idx="10"/>
          </p:nvPr>
        </p:nvSpPr>
        <p:spPr/>
        <p:txBody>
          <a:bodyPr/>
          <a:lstStyle/>
          <a:p>
            <a:fld id="{EE40B4AC-5C4F-4CE5-A0CE-28F38023ACC3}" type="datetime1">
              <a:rPr lang="en-IN" smtClean="0"/>
              <a:t>15-04-2025</a:t>
            </a:fld>
            <a:endParaRPr lang="en-IN"/>
          </a:p>
        </p:txBody>
      </p:sp>
      <p:sp>
        <p:nvSpPr>
          <p:cNvPr id="5" name="Footer Placeholder 4">
            <a:extLst>
              <a:ext uri="{FF2B5EF4-FFF2-40B4-BE49-F238E27FC236}">
                <a16:creationId xmlns:a16="http://schemas.microsoft.com/office/drawing/2014/main" id="{71FDBE8D-8F96-53C2-ABDC-AF270CE8B173}"/>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77CCABD2-497E-246D-F46D-1E83A617193A}"/>
              </a:ext>
            </a:extLst>
          </p:cNvPr>
          <p:cNvSpPr>
            <a:spLocks noGrp="1"/>
          </p:cNvSpPr>
          <p:nvPr>
            <p:ph type="sldNum" sz="quarter" idx="12"/>
          </p:nvPr>
        </p:nvSpPr>
        <p:spPr/>
        <p:txBody>
          <a:bodyPr/>
          <a:lstStyle/>
          <a:p>
            <a:fld id="{E5CF5EDB-BD5B-48FC-AE37-F20B6CE1A250}" type="slidenum">
              <a:rPr lang="en-IN" smtClean="0"/>
              <a:t>3</a:t>
            </a:fld>
            <a:endParaRPr lang="en-IN"/>
          </a:p>
        </p:txBody>
      </p:sp>
    </p:spTree>
    <p:extLst>
      <p:ext uri="{BB962C8B-B14F-4D97-AF65-F5344CB8AC3E}">
        <p14:creationId xmlns:p14="http://schemas.microsoft.com/office/powerpoint/2010/main" val="992175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F3EA-FD3D-4DAD-63CC-961095E12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CA5FA-3678-269A-A074-A9C0FC88E6C1}"/>
              </a:ext>
            </a:extLst>
          </p:cNvPr>
          <p:cNvSpPr>
            <a:spLocks noGrp="1"/>
          </p:cNvSpPr>
          <p:nvPr>
            <p:ph type="title"/>
          </p:nvPr>
        </p:nvSpPr>
        <p:spPr/>
        <p:txBody>
          <a:bodyPr/>
          <a:lstStyle/>
          <a:p>
            <a:pPr lvl="0"/>
            <a:r>
              <a:rPr lang="en-US" sz="2800" dirty="0">
                <a:latin typeface="Times New Roman" pitchFamily="18" charset="0"/>
                <a:cs typeface="Times New Roman" pitchFamily="18" charset="0"/>
              </a:rPr>
              <a:t>OBJECTIVES</a:t>
            </a:r>
            <a:endParaRPr lang="en-IN" dirty="0"/>
          </a:p>
        </p:txBody>
      </p:sp>
      <p:sp>
        <p:nvSpPr>
          <p:cNvPr id="3" name="Content Placeholder 2">
            <a:extLst>
              <a:ext uri="{FF2B5EF4-FFF2-40B4-BE49-F238E27FC236}">
                <a16:creationId xmlns:a16="http://schemas.microsoft.com/office/drawing/2014/main" id="{681B3134-A920-EF45-88AF-C018847AC238}"/>
              </a:ext>
            </a:extLst>
          </p:cNvPr>
          <p:cNvSpPr>
            <a:spLocks noGrp="1"/>
          </p:cNvSpPr>
          <p:nvPr>
            <p:ph idx="1"/>
          </p:nvPr>
        </p:nvSpPr>
        <p:spPr/>
        <p:txBody>
          <a:bodyPr>
            <a:normAutofit fontScale="62500" lnSpcReduction="20000"/>
          </a:bodyPr>
          <a:lstStyle/>
          <a:p>
            <a:r>
              <a:rPr lang="en-US" dirty="0"/>
              <a:t>To uniquely identify each voter using </a:t>
            </a:r>
            <a:r>
              <a:rPr lang="en-US" b="1" dirty="0"/>
              <a:t>RFID cards or tags</a:t>
            </a:r>
            <a:r>
              <a:rPr lang="en-US" dirty="0"/>
              <a:t>, ensuring secure and authorized access.</a:t>
            </a:r>
          </a:p>
          <a:p>
            <a:r>
              <a:rPr lang="en-US" dirty="0"/>
              <a:t>To interface the </a:t>
            </a:r>
            <a:r>
              <a:rPr lang="en-US" b="1" dirty="0"/>
              <a:t>RFID module (RC522)</a:t>
            </a:r>
            <a:r>
              <a:rPr lang="en-US" dirty="0"/>
              <a:t> with </a:t>
            </a:r>
            <a:r>
              <a:rPr lang="en-US" b="1" dirty="0"/>
              <a:t>ESP32</a:t>
            </a:r>
            <a:r>
              <a:rPr lang="en-US" dirty="0"/>
              <a:t> for card scanning and UID detection.</a:t>
            </a:r>
          </a:p>
          <a:p>
            <a:r>
              <a:rPr lang="en-US" dirty="0"/>
              <a:t>To integrate </a:t>
            </a:r>
            <a:r>
              <a:rPr lang="en-US" b="1" dirty="0"/>
              <a:t>buttons</a:t>
            </a:r>
            <a:r>
              <a:rPr lang="en-US" dirty="0"/>
              <a:t> representing different political parties (BJP, INC, AAP, NOTA) for casting votes.</a:t>
            </a:r>
          </a:p>
          <a:p>
            <a:r>
              <a:rPr lang="en-US" dirty="0"/>
              <a:t>To provide </a:t>
            </a:r>
            <a:r>
              <a:rPr lang="en-US" b="1" dirty="0"/>
              <a:t>real-time feedback</a:t>
            </a:r>
            <a:r>
              <a:rPr lang="en-US" dirty="0"/>
              <a:t> to voters using </a:t>
            </a:r>
            <a:r>
              <a:rPr lang="en-US" b="1" dirty="0"/>
              <a:t>LEDs, buzzer, and a 16x2 I2C LCD</a:t>
            </a:r>
            <a:r>
              <a:rPr lang="en-US" dirty="0"/>
              <a:t> display.</a:t>
            </a:r>
          </a:p>
          <a:p>
            <a:r>
              <a:rPr lang="en-US" dirty="0"/>
              <a:t>To enable </a:t>
            </a:r>
            <a:r>
              <a:rPr lang="en-US" b="1" dirty="0"/>
              <a:t>vote casting timeout</a:t>
            </a:r>
            <a:r>
              <a:rPr lang="en-US" dirty="0"/>
              <a:t> and </a:t>
            </a:r>
            <a:r>
              <a:rPr lang="en-US" b="1" dirty="0"/>
              <a:t>invalid card handling</a:t>
            </a:r>
            <a:r>
              <a:rPr lang="en-US" dirty="0"/>
              <a:t> using custom logic in Arduino code.</a:t>
            </a:r>
          </a:p>
          <a:p>
            <a:r>
              <a:rPr lang="en-US" dirty="0"/>
              <a:t>To implement </a:t>
            </a:r>
            <a:r>
              <a:rPr lang="en-US" b="1" dirty="0"/>
              <a:t>master/admin RFID card</a:t>
            </a:r>
            <a:r>
              <a:rPr lang="en-US" dirty="0"/>
              <a:t> functionality for ending voting and displaying the result.</a:t>
            </a:r>
          </a:p>
          <a:p>
            <a:r>
              <a:rPr lang="en-US" dirty="0"/>
              <a:t>To display </a:t>
            </a:r>
            <a:r>
              <a:rPr lang="en-US" b="1" dirty="0"/>
              <a:t>vote summary and winner</a:t>
            </a:r>
            <a:r>
              <a:rPr lang="en-US" dirty="0"/>
              <a:t> on both the </a:t>
            </a:r>
            <a:r>
              <a:rPr lang="en-US" b="1" dirty="0"/>
              <a:t>LCD</a:t>
            </a:r>
            <a:r>
              <a:rPr lang="en-US" dirty="0"/>
              <a:t> and send it to a </a:t>
            </a:r>
            <a:r>
              <a:rPr lang="en-US" b="1" dirty="0"/>
              <a:t>Google Sheet</a:t>
            </a:r>
            <a:r>
              <a:rPr lang="en-US" dirty="0"/>
              <a:t> via </a:t>
            </a:r>
            <a:r>
              <a:rPr lang="en-US" dirty="0" err="1"/>
              <a:t>WiFi</a:t>
            </a:r>
            <a:r>
              <a:rPr lang="en-US" dirty="0"/>
              <a:t>.</a:t>
            </a:r>
          </a:p>
          <a:p>
            <a:r>
              <a:rPr lang="en-US" dirty="0"/>
              <a:t>To prevent </a:t>
            </a:r>
            <a:r>
              <a:rPr lang="en-US" b="1" dirty="0"/>
              <a:t>multiple voting</a:t>
            </a:r>
            <a:r>
              <a:rPr lang="en-US" dirty="0"/>
              <a:t> from the same card by tracking already-voted users.</a:t>
            </a:r>
          </a:p>
          <a:p>
            <a:r>
              <a:rPr lang="en-US" dirty="0"/>
              <a:t>To improve user-friendliness with </a:t>
            </a:r>
            <a:r>
              <a:rPr lang="en-US" b="1" dirty="0"/>
              <a:t>LCD instructions, countdowns, and error handling</a:t>
            </a:r>
            <a:r>
              <a:rPr lang="en-US" dirty="0"/>
              <a:t>.</a:t>
            </a:r>
          </a:p>
          <a:p>
            <a:r>
              <a:rPr lang="en-US" dirty="0"/>
              <a:t>To demonstrate a </a:t>
            </a:r>
            <a:r>
              <a:rPr lang="en-US" b="1" dirty="0"/>
              <a:t>functional prototype</a:t>
            </a:r>
            <a:r>
              <a:rPr lang="en-US" dirty="0"/>
              <a:t> simulating real-time secure voting suitable for small-scale organizations.</a:t>
            </a:r>
            <a:endParaRPr lang="en-IN" dirty="0"/>
          </a:p>
        </p:txBody>
      </p:sp>
      <p:sp>
        <p:nvSpPr>
          <p:cNvPr id="4" name="Date Placeholder 3">
            <a:extLst>
              <a:ext uri="{FF2B5EF4-FFF2-40B4-BE49-F238E27FC236}">
                <a16:creationId xmlns:a16="http://schemas.microsoft.com/office/drawing/2014/main" id="{A10E14E4-8E00-D6CE-94AC-DCB95ADDF02D}"/>
              </a:ext>
            </a:extLst>
          </p:cNvPr>
          <p:cNvSpPr>
            <a:spLocks noGrp="1"/>
          </p:cNvSpPr>
          <p:nvPr>
            <p:ph type="dt" sz="half" idx="10"/>
          </p:nvPr>
        </p:nvSpPr>
        <p:spPr/>
        <p:txBody>
          <a:bodyPr/>
          <a:lstStyle/>
          <a:p>
            <a:fld id="{85E7FDF5-642F-4E9D-B5F8-A396599B0E73}" type="datetime1">
              <a:rPr lang="en-IN" smtClean="0"/>
              <a:t>15-04-2025</a:t>
            </a:fld>
            <a:endParaRPr lang="en-IN"/>
          </a:p>
        </p:txBody>
      </p:sp>
      <p:sp>
        <p:nvSpPr>
          <p:cNvPr id="5" name="Footer Placeholder 4">
            <a:extLst>
              <a:ext uri="{FF2B5EF4-FFF2-40B4-BE49-F238E27FC236}">
                <a16:creationId xmlns:a16="http://schemas.microsoft.com/office/drawing/2014/main" id="{FA4ECAD5-0141-C81B-6B13-96300D681421}"/>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ABF406B1-554F-6E04-503C-DA2BF6204649}"/>
              </a:ext>
            </a:extLst>
          </p:cNvPr>
          <p:cNvSpPr>
            <a:spLocks noGrp="1"/>
          </p:cNvSpPr>
          <p:nvPr>
            <p:ph type="sldNum" sz="quarter" idx="12"/>
          </p:nvPr>
        </p:nvSpPr>
        <p:spPr/>
        <p:txBody>
          <a:bodyPr/>
          <a:lstStyle/>
          <a:p>
            <a:fld id="{E5CF5EDB-BD5B-48FC-AE37-F20B6CE1A250}" type="slidenum">
              <a:rPr lang="en-IN" smtClean="0"/>
              <a:t>4</a:t>
            </a:fld>
            <a:endParaRPr lang="en-IN"/>
          </a:p>
        </p:txBody>
      </p:sp>
    </p:spTree>
    <p:extLst>
      <p:ext uri="{BB962C8B-B14F-4D97-AF65-F5344CB8AC3E}">
        <p14:creationId xmlns:p14="http://schemas.microsoft.com/office/powerpoint/2010/main" val="2716230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3BA5-8DA7-E8EB-1C3F-EA63C2BDD3DE}"/>
              </a:ext>
            </a:extLst>
          </p:cNvPr>
          <p:cNvSpPr>
            <a:spLocks noGrp="1"/>
          </p:cNvSpPr>
          <p:nvPr>
            <p:ph type="title"/>
          </p:nvPr>
        </p:nvSpPr>
        <p:spPr/>
        <p:txBody>
          <a:bodyPr/>
          <a:lstStyle/>
          <a:p>
            <a:pPr lvl="0"/>
            <a:r>
              <a:rPr lang="en-US" sz="2800" dirty="0">
                <a:latin typeface="Times New Roman" pitchFamily="18" charset="0"/>
                <a:cs typeface="Times New Roman" pitchFamily="18" charset="0"/>
              </a:rPr>
              <a:t>ABSTRACT</a:t>
            </a:r>
            <a:endParaRPr lang="en-IN" dirty="0"/>
          </a:p>
        </p:txBody>
      </p:sp>
      <p:sp>
        <p:nvSpPr>
          <p:cNvPr id="3" name="Content Placeholder 2">
            <a:extLst>
              <a:ext uri="{FF2B5EF4-FFF2-40B4-BE49-F238E27FC236}">
                <a16:creationId xmlns:a16="http://schemas.microsoft.com/office/drawing/2014/main" id="{11EBC193-D499-842D-523A-6223B55D838E}"/>
              </a:ext>
            </a:extLst>
          </p:cNvPr>
          <p:cNvSpPr>
            <a:spLocks noGrp="1"/>
          </p:cNvSpPr>
          <p:nvPr>
            <p:ph idx="1"/>
          </p:nvPr>
        </p:nvSpPr>
        <p:spPr/>
        <p:txBody>
          <a:bodyPr>
            <a:normAutofit fontScale="70000" lnSpcReduction="20000"/>
          </a:bodyPr>
          <a:lstStyle/>
          <a:p>
            <a:pPr>
              <a:buNone/>
            </a:pPr>
            <a:r>
              <a:rPr lang="en-US" dirty="0"/>
              <a:t>• In today’s digital era, ensuring transparency and security in the electoral process has become increasingly important. This project presents an </a:t>
            </a:r>
            <a:r>
              <a:rPr lang="en-US" b="1" dirty="0"/>
              <a:t>RFID &amp; RF Based E-Voting System</a:t>
            </a:r>
            <a:r>
              <a:rPr lang="en-US" dirty="0"/>
              <a:t> that aims to enhance voting reliability and eliminate the possibilities of fraud and repetition. The system uses </a:t>
            </a:r>
            <a:r>
              <a:rPr lang="en-US" b="1" dirty="0"/>
              <a:t>RFID cards/tags</a:t>
            </a:r>
            <a:r>
              <a:rPr lang="en-US" dirty="0"/>
              <a:t> to uniquely identify each voter and only allows authorized users to cast their vote.</a:t>
            </a:r>
          </a:p>
          <a:p>
            <a:pPr>
              <a:buNone/>
            </a:pPr>
            <a:r>
              <a:rPr lang="en-US" dirty="0"/>
              <a:t>• The core of the system is based on an </a:t>
            </a:r>
            <a:r>
              <a:rPr lang="en-US" b="1" dirty="0"/>
              <a:t>ESP32 microcontroller</a:t>
            </a:r>
            <a:r>
              <a:rPr lang="en-US" dirty="0"/>
              <a:t>, interfaced with components like an </a:t>
            </a:r>
            <a:r>
              <a:rPr lang="en-US" b="1" dirty="0"/>
              <a:t>RC522 RFID scanner</a:t>
            </a:r>
            <a:r>
              <a:rPr lang="en-US" dirty="0"/>
              <a:t>, </a:t>
            </a:r>
            <a:r>
              <a:rPr lang="en-US" b="1" dirty="0"/>
              <a:t>push buttons</a:t>
            </a:r>
            <a:r>
              <a:rPr lang="en-US" dirty="0"/>
              <a:t> for party selection, </a:t>
            </a:r>
            <a:r>
              <a:rPr lang="en-US" b="1" dirty="0"/>
              <a:t>LED indicators</a:t>
            </a:r>
            <a:r>
              <a:rPr lang="en-US" dirty="0"/>
              <a:t>, a </a:t>
            </a:r>
            <a:r>
              <a:rPr lang="en-US" b="1" dirty="0"/>
              <a:t>buzzer</a:t>
            </a:r>
            <a:r>
              <a:rPr lang="en-US" dirty="0"/>
              <a:t>, and a </a:t>
            </a:r>
            <a:r>
              <a:rPr lang="en-US" b="1" dirty="0"/>
              <a:t>16x2 I2C LCD</a:t>
            </a:r>
            <a:r>
              <a:rPr lang="en-US" dirty="0"/>
              <a:t> for live feedback. Upon scanning, the system verifies voter identity, enables one-time voting through buttons, and sends the </a:t>
            </a:r>
            <a:r>
              <a:rPr lang="en-US" b="1" dirty="0"/>
              <a:t>vote data in real-time to a linked Google Sheet</a:t>
            </a:r>
            <a:r>
              <a:rPr lang="en-US" dirty="0"/>
              <a:t> via </a:t>
            </a:r>
            <a:r>
              <a:rPr lang="en-US" dirty="0" err="1"/>
              <a:t>WiFi</a:t>
            </a:r>
            <a:r>
              <a:rPr lang="en-US" dirty="0"/>
              <a:t> using HTTP requests.</a:t>
            </a:r>
          </a:p>
          <a:p>
            <a:pPr>
              <a:buNone/>
            </a:pPr>
            <a:r>
              <a:rPr lang="en-US" dirty="0"/>
              <a:t>• To enhance administrative control, a special </a:t>
            </a:r>
            <a:r>
              <a:rPr lang="en-US" b="1" dirty="0"/>
              <a:t>Master RFID Card</a:t>
            </a:r>
            <a:r>
              <a:rPr lang="en-US" dirty="0"/>
              <a:t> is used to </a:t>
            </a:r>
            <a:r>
              <a:rPr lang="en-US" b="1" dirty="0"/>
              <a:t>end the voting session and display the final vote summary</a:t>
            </a:r>
            <a:r>
              <a:rPr lang="en-US" dirty="0"/>
              <a:t> with the declared winner. The system also includes </a:t>
            </a:r>
            <a:r>
              <a:rPr lang="en-US" b="1" dirty="0"/>
              <a:t>invalid card detection</a:t>
            </a:r>
            <a:r>
              <a:rPr lang="en-US" dirty="0"/>
              <a:t>, </a:t>
            </a:r>
            <a:r>
              <a:rPr lang="en-US" b="1" dirty="0"/>
              <a:t>already voted warning</a:t>
            </a:r>
            <a:r>
              <a:rPr lang="en-US" dirty="0"/>
              <a:t>, </a:t>
            </a:r>
            <a:r>
              <a:rPr lang="en-US" b="1" dirty="0"/>
              <a:t>auto timeout on inactivity</a:t>
            </a:r>
            <a:r>
              <a:rPr lang="en-US" dirty="0"/>
              <a:t>, and visual feedback for each action.</a:t>
            </a:r>
          </a:p>
          <a:p>
            <a:pPr marL="0" indent="0">
              <a:buNone/>
            </a:pPr>
            <a:r>
              <a:rPr lang="en-US" dirty="0"/>
              <a:t>• This project serves as a working prototype for secure, efficient, and tamper-free electronic voting — ideal for institutions, clubs, or internal organizational elections.</a:t>
            </a:r>
          </a:p>
          <a:p>
            <a:endParaRPr lang="en-IN" dirty="0"/>
          </a:p>
        </p:txBody>
      </p:sp>
      <p:sp>
        <p:nvSpPr>
          <p:cNvPr id="4" name="Date Placeholder 3">
            <a:extLst>
              <a:ext uri="{FF2B5EF4-FFF2-40B4-BE49-F238E27FC236}">
                <a16:creationId xmlns:a16="http://schemas.microsoft.com/office/drawing/2014/main" id="{415146DD-92A4-C7C8-E6BE-F05F950EEB01}"/>
              </a:ext>
            </a:extLst>
          </p:cNvPr>
          <p:cNvSpPr>
            <a:spLocks noGrp="1"/>
          </p:cNvSpPr>
          <p:nvPr>
            <p:ph type="dt" sz="half" idx="10"/>
          </p:nvPr>
        </p:nvSpPr>
        <p:spPr/>
        <p:txBody>
          <a:bodyPr/>
          <a:lstStyle/>
          <a:p>
            <a:fld id="{EC5FB001-B70B-456E-9ADB-D522C1EE9634}" type="datetime1">
              <a:rPr lang="en-IN" smtClean="0"/>
              <a:t>15-04-2025</a:t>
            </a:fld>
            <a:endParaRPr lang="en-IN"/>
          </a:p>
        </p:txBody>
      </p:sp>
      <p:sp>
        <p:nvSpPr>
          <p:cNvPr id="5" name="Footer Placeholder 4">
            <a:extLst>
              <a:ext uri="{FF2B5EF4-FFF2-40B4-BE49-F238E27FC236}">
                <a16:creationId xmlns:a16="http://schemas.microsoft.com/office/drawing/2014/main" id="{0F4ADA49-C2EE-4DBE-D2F4-F2958EFFAB5D}"/>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32364444-BB2C-6791-4F19-7D5748C184C5}"/>
              </a:ext>
            </a:extLst>
          </p:cNvPr>
          <p:cNvSpPr>
            <a:spLocks noGrp="1"/>
          </p:cNvSpPr>
          <p:nvPr>
            <p:ph type="sldNum" sz="quarter" idx="12"/>
          </p:nvPr>
        </p:nvSpPr>
        <p:spPr/>
        <p:txBody>
          <a:bodyPr/>
          <a:lstStyle/>
          <a:p>
            <a:fld id="{E5CF5EDB-BD5B-48FC-AE37-F20B6CE1A250}" type="slidenum">
              <a:rPr lang="en-IN" smtClean="0"/>
              <a:t>5</a:t>
            </a:fld>
            <a:endParaRPr lang="en-IN"/>
          </a:p>
        </p:txBody>
      </p:sp>
    </p:spTree>
    <p:extLst>
      <p:ext uri="{BB962C8B-B14F-4D97-AF65-F5344CB8AC3E}">
        <p14:creationId xmlns:p14="http://schemas.microsoft.com/office/powerpoint/2010/main" val="330836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3BFF-0591-16B3-68F6-F05008B29FBE}"/>
              </a:ext>
            </a:extLst>
          </p:cNvPr>
          <p:cNvSpPr>
            <a:spLocks noGrp="1"/>
          </p:cNvSpPr>
          <p:nvPr>
            <p:ph type="title"/>
          </p:nvPr>
        </p:nvSpPr>
        <p:spPr/>
        <p:txBody>
          <a:bodyPr/>
          <a:lstStyle/>
          <a:p>
            <a:pPr lvl="0"/>
            <a:r>
              <a:rPr lang="en-US" sz="2800" dirty="0">
                <a:latin typeface="Times New Roman" pitchFamily="18" charset="0"/>
                <a:cs typeface="Times New Roman" pitchFamily="18" charset="0"/>
              </a:rPr>
              <a:t>LITERATURE REVIEW</a:t>
            </a:r>
            <a:endParaRPr lang="en-IN" dirty="0"/>
          </a:p>
        </p:txBody>
      </p:sp>
      <p:graphicFrame>
        <p:nvGraphicFramePr>
          <p:cNvPr id="4" name="Table 3">
            <a:extLst>
              <a:ext uri="{FF2B5EF4-FFF2-40B4-BE49-F238E27FC236}">
                <a16:creationId xmlns:a16="http://schemas.microsoft.com/office/drawing/2014/main" id="{F78EDBF5-CEEC-0ECA-C513-B0F46681AD8D}"/>
              </a:ext>
            </a:extLst>
          </p:cNvPr>
          <p:cNvGraphicFramePr>
            <a:graphicFrameLocks noGrp="1"/>
          </p:cNvGraphicFramePr>
          <p:nvPr>
            <p:extLst>
              <p:ext uri="{D42A27DB-BD31-4B8C-83A1-F6EECF244321}">
                <p14:modId xmlns:p14="http://schemas.microsoft.com/office/powerpoint/2010/main" val="1563721360"/>
              </p:ext>
            </p:extLst>
          </p:nvPr>
        </p:nvGraphicFramePr>
        <p:xfrm>
          <a:off x="219456" y="793630"/>
          <a:ext cx="8766048" cy="5486400"/>
        </p:xfrm>
        <a:graphic>
          <a:graphicData uri="http://schemas.openxmlformats.org/drawingml/2006/table">
            <a:tbl>
              <a:tblPr firstRow="1" bandRow="1">
                <a:tableStyleId>{5C22544A-7EE6-4342-B048-85BDC9FD1C3A}</a:tableStyleId>
              </a:tblPr>
              <a:tblGrid>
                <a:gridCol w="612475">
                  <a:extLst>
                    <a:ext uri="{9D8B030D-6E8A-4147-A177-3AD203B41FA5}">
                      <a16:colId xmlns:a16="http://schemas.microsoft.com/office/drawing/2014/main" val="251426448"/>
                    </a:ext>
                  </a:extLst>
                </a:gridCol>
                <a:gridCol w="813444">
                  <a:extLst>
                    <a:ext uri="{9D8B030D-6E8A-4147-A177-3AD203B41FA5}">
                      <a16:colId xmlns:a16="http://schemas.microsoft.com/office/drawing/2014/main" val="3159954251"/>
                    </a:ext>
                  </a:extLst>
                </a:gridCol>
                <a:gridCol w="2555169">
                  <a:extLst>
                    <a:ext uri="{9D8B030D-6E8A-4147-A177-3AD203B41FA5}">
                      <a16:colId xmlns:a16="http://schemas.microsoft.com/office/drawing/2014/main" val="4012615792"/>
                    </a:ext>
                  </a:extLst>
                </a:gridCol>
                <a:gridCol w="4784960">
                  <a:extLst>
                    <a:ext uri="{9D8B030D-6E8A-4147-A177-3AD203B41FA5}">
                      <a16:colId xmlns:a16="http://schemas.microsoft.com/office/drawing/2014/main" val="180461424"/>
                    </a:ext>
                  </a:extLst>
                </a:gridCol>
              </a:tblGrid>
              <a:tr h="178080">
                <a:tc>
                  <a:txBody>
                    <a:bodyPr/>
                    <a:lstStyle/>
                    <a:p>
                      <a:r>
                        <a:rPr lang="en-IN" dirty="0"/>
                        <a:t>S.N.</a:t>
                      </a:r>
                    </a:p>
                  </a:txBody>
                  <a:tcPr/>
                </a:tc>
                <a:tc>
                  <a:txBody>
                    <a:bodyPr/>
                    <a:lstStyle/>
                    <a:p>
                      <a:r>
                        <a:rPr lang="en-IN" dirty="0"/>
                        <a:t>Year</a:t>
                      </a:r>
                    </a:p>
                  </a:txBody>
                  <a:tcPr/>
                </a:tc>
                <a:tc>
                  <a:txBody>
                    <a:bodyPr/>
                    <a:lstStyle/>
                    <a:p>
                      <a:r>
                        <a:rPr lang="en-IN" dirty="0"/>
                        <a:t>Title</a:t>
                      </a:r>
                    </a:p>
                  </a:txBody>
                  <a:tcPr/>
                </a:tc>
                <a:tc>
                  <a:txBody>
                    <a:bodyPr/>
                    <a:lstStyle/>
                    <a:p>
                      <a:r>
                        <a:rPr lang="en-IN" dirty="0"/>
                        <a:t>Methodology</a:t>
                      </a:r>
                    </a:p>
                  </a:txBody>
                  <a:tcPr/>
                </a:tc>
                <a:extLst>
                  <a:ext uri="{0D108BD9-81ED-4DB2-BD59-A6C34878D82A}">
                    <a16:rowId xmlns:a16="http://schemas.microsoft.com/office/drawing/2014/main" val="1298060965"/>
                  </a:ext>
                </a:extLst>
              </a:tr>
              <a:tr h="445200">
                <a:tc>
                  <a:txBody>
                    <a:bodyPr/>
                    <a:lstStyle/>
                    <a:p>
                      <a:r>
                        <a:rPr lang="en-IN" dirty="0"/>
                        <a:t>1</a:t>
                      </a:r>
                    </a:p>
                  </a:txBody>
                  <a:tcPr/>
                </a:tc>
                <a:tc>
                  <a:txBody>
                    <a:bodyPr/>
                    <a:lstStyle/>
                    <a:p>
                      <a:r>
                        <a:rPr lang="en-IN" dirty="0"/>
                        <a:t>2017</a:t>
                      </a:r>
                    </a:p>
                  </a:txBody>
                  <a:tcPr/>
                </a:tc>
                <a:tc>
                  <a:txBody>
                    <a:bodyPr/>
                    <a:lstStyle/>
                    <a:p>
                      <a:r>
                        <a:rPr lang="en-US" dirty="0"/>
                        <a:t>RFID-Based Electronic Voting Machine with Secure Access</a:t>
                      </a:r>
                      <a:endParaRPr lang="en-IN" dirty="0"/>
                    </a:p>
                  </a:txBody>
                  <a:tcPr/>
                </a:tc>
                <a:tc>
                  <a:txBody>
                    <a:bodyPr/>
                    <a:lstStyle/>
                    <a:p>
                      <a:r>
                        <a:rPr lang="en-US" dirty="0"/>
                        <a:t>Proposed a secure voting system using RFID cards to authenticate voters and restrict duplicate voting.</a:t>
                      </a:r>
                      <a:endParaRPr lang="en-IN" dirty="0"/>
                    </a:p>
                  </a:txBody>
                  <a:tcPr/>
                </a:tc>
                <a:extLst>
                  <a:ext uri="{0D108BD9-81ED-4DB2-BD59-A6C34878D82A}">
                    <a16:rowId xmlns:a16="http://schemas.microsoft.com/office/drawing/2014/main" val="3737580219"/>
                  </a:ext>
                </a:extLst>
              </a:tr>
              <a:tr h="445200">
                <a:tc>
                  <a:txBody>
                    <a:bodyPr/>
                    <a:lstStyle/>
                    <a:p>
                      <a:r>
                        <a:rPr lang="en-IN" dirty="0"/>
                        <a:t>2</a:t>
                      </a:r>
                    </a:p>
                  </a:txBody>
                  <a:tcPr/>
                </a:tc>
                <a:tc>
                  <a:txBody>
                    <a:bodyPr/>
                    <a:lstStyle/>
                    <a:p>
                      <a:r>
                        <a:rPr lang="en-IN" dirty="0"/>
                        <a:t>2019</a:t>
                      </a:r>
                    </a:p>
                  </a:txBody>
                  <a:tcPr/>
                </a:tc>
                <a:tc>
                  <a:txBody>
                    <a:bodyPr/>
                    <a:lstStyle/>
                    <a:p>
                      <a:r>
                        <a:rPr lang="en-US" dirty="0"/>
                        <a:t>IoT-Enabled E-Voting System Using ESP32 and Cloud Integration</a:t>
                      </a:r>
                      <a:endParaRPr lang="en-IN" dirty="0"/>
                    </a:p>
                  </a:txBody>
                  <a:tcPr/>
                </a:tc>
                <a:tc>
                  <a:txBody>
                    <a:bodyPr/>
                    <a:lstStyle/>
                    <a:p>
                      <a:r>
                        <a:rPr lang="en-US" dirty="0"/>
                        <a:t>Integrated ESP32 with RFID and Google Sheets to store votes in real time and visualize data.</a:t>
                      </a:r>
                    </a:p>
                  </a:txBody>
                  <a:tcPr anchor="ctr"/>
                </a:tc>
                <a:extLst>
                  <a:ext uri="{0D108BD9-81ED-4DB2-BD59-A6C34878D82A}">
                    <a16:rowId xmlns:a16="http://schemas.microsoft.com/office/drawing/2014/main" val="3494931248"/>
                  </a:ext>
                </a:extLst>
              </a:tr>
              <a:tr h="578760">
                <a:tc>
                  <a:txBody>
                    <a:bodyPr/>
                    <a:lstStyle/>
                    <a:p>
                      <a:r>
                        <a:rPr lang="en-IN" dirty="0"/>
                        <a:t>3</a:t>
                      </a:r>
                    </a:p>
                  </a:txBody>
                  <a:tcPr/>
                </a:tc>
                <a:tc>
                  <a:txBody>
                    <a:bodyPr/>
                    <a:lstStyle/>
                    <a:p>
                      <a:r>
                        <a:rPr lang="en-IN" dirty="0"/>
                        <a:t>2020</a:t>
                      </a:r>
                    </a:p>
                  </a:txBody>
                  <a:tcPr/>
                </a:tc>
                <a:tc>
                  <a:txBody>
                    <a:bodyPr/>
                    <a:lstStyle/>
                    <a:p>
                      <a:r>
                        <a:rPr lang="en-US" dirty="0"/>
                        <a:t>Multi-Level Authentication E-Voting System Using RFID &amp; Biometrics</a:t>
                      </a:r>
                    </a:p>
                  </a:txBody>
                  <a:tcPr anchor="ctr"/>
                </a:tc>
                <a:tc>
                  <a:txBody>
                    <a:bodyPr/>
                    <a:lstStyle/>
                    <a:p>
                      <a:r>
                        <a:rPr lang="en-US" dirty="0"/>
                        <a:t>Combined fingerprint recognition with RFID card scanning to ensure high-level identity validation.</a:t>
                      </a:r>
                    </a:p>
                  </a:txBody>
                  <a:tcPr anchor="ctr"/>
                </a:tc>
                <a:extLst>
                  <a:ext uri="{0D108BD9-81ED-4DB2-BD59-A6C34878D82A}">
                    <a16:rowId xmlns:a16="http://schemas.microsoft.com/office/drawing/2014/main" val="3163124911"/>
                  </a:ext>
                </a:extLst>
              </a:tr>
              <a:tr h="445200">
                <a:tc>
                  <a:txBody>
                    <a:bodyPr/>
                    <a:lstStyle/>
                    <a:p>
                      <a:r>
                        <a:rPr lang="en-IN" dirty="0"/>
                        <a:t>4</a:t>
                      </a:r>
                    </a:p>
                  </a:txBody>
                  <a:tcPr/>
                </a:tc>
                <a:tc>
                  <a:txBody>
                    <a:bodyPr/>
                    <a:lstStyle/>
                    <a:p>
                      <a:r>
                        <a:rPr lang="en-IN" dirty="0"/>
                        <a:t>2021</a:t>
                      </a:r>
                    </a:p>
                  </a:txBody>
                  <a:tcPr/>
                </a:tc>
                <a:tc>
                  <a:txBody>
                    <a:bodyPr/>
                    <a:lstStyle/>
                    <a:p>
                      <a:r>
                        <a:rPr lang="en-US" dirty="0"/>
                        <a:t>Secure RFID Voting System with Blockchain-Based Result Storage</a:t>
                      </a:r>
                      <a:endParaRPr lang="en-IN" dirty="0"/>
                    </a:p>
                  </a:txBody>
                  <a:tcPr/>
                </a:tc>
                <a:tc>
                  <a:txBody>
                    <a:bodyPr/>
                    <a:lstStyle/>
                    <a:p>
                      <a:r>
                        <a:rPr lang="en-US" dirty="0"/>
                        <a:t>Used blockchain ledger to store votes submitted via RFID-based validation, ensuring tamper-proof results.</a:t>
                      </a:r>
                    </a:p>
                  </a:txBody>
                  <a:tcPr anchor="ctr"/>
                </a:tc>
                <a:extLst>
                  <a:ext uri="{0D108BD9-81ED-4DB2-BD59-A6C34878D82A}">
                    <a16:rowId xmlns:a16="http://schemas.microsoft.com/office/drawing/2014/main" val="1496130734"/>
                  </a:ext>
                </a:extLst>
              </a:tr>
              <a:tr h="578760">
                <a:tc>
                  <a:txBody>
                    <a:bodyPr/>
                    <a:lstStyle/>
                    <a:p>
                      <a:r>
                        <a:rPr lang="en-IN" dirty="0"/>
                        <a:t>5</a:t>
                      </a:r>
                    </a:p>
                  </a:txBody>
                  <a:tcPr/>
                </a:tc>
                <a:tc>
                  <a:txBody>
                    <a:bodyPr/>
                    <a:lstStyle/>
                    <a:p>
                      <a:r>
                        <a:rPr lang="en-IN" dirty="0"/>
                        <a:t>2023</a:t>
                      </a:r>
                    </a:p>
                  </a:txBody>
                  <a:tcPr/>
                </a:tc>
                <a:tc>
                  <a:txBody>
                    <a:bodyPr/>
                    <a:lstStyle/>
                    <a:p>
                      <a:r>
                        <a:rPr lang="en-US" dirty="0"/>
                        <a:t>Real-Time IoT-Based Voting with LCD Feedback and Remote Monitoring</a:t>
                      </a:r>
                    </a:p>
                  </a:txBody>
                  <a:tcPr anchor="ctr"/>
                </a:tc>
                <a:tc>
                  <a:txBody>
                    <a:bodyPr/>
                    <a:lstStyle/>
                    <a:p>
                      <a:r>
                        <a:rPr lang="en-US" dirty="0"/>
                        <a:t>Enabled live feedback via LCD and remote result monitoring using </a:t>
                      </a:r>
                      <a:r>
                        <a:rPr lang="en-US" dirty="0" err="1"/>
                        <a:t>WiFi</a:t>
                      </a:r>
                      <a:r>
                        <a:rPr lang="en-US" dirty="0"/>
                        <a:t> and cloud-based spreadsheets.</a:t>
                      </a:r>
                    </a:p>
                  </a:txBody>
                  <a:tcPr anchor="ctr"/>
                </a:tc>
                <a:extLst>
                  <a:ext uri="{0D108BD9-81ED-4DB2-BD59-A6C34878D82A}">
                    <a16:rowId xmlns:a16="http://schemas.microsoft.com/office/drawing/2014/main" val="1468948770"/>
                  </a:ext>
                </a:extLst>
              </a:tr>
            </a:tbl>
          </a:graphicData>
        </a:graphic>
      </p:graphicFrame>
      <p:sp>
        <p:nvSpPr>
          <p:cNvPr id="5" name="Date Placeholder 4">
            <a:extLst>
              <a:ext uri="{FF2B5EF4-FFF2-40B4-BE49-F238E27FC236}">
                <a16:creationId xmlns:a16="http://schemas.microsoft.com/office/drawing/2014/main" id="{3B2961F0-E630-39A4-5222-BD56444C3594}"/>
              </a:ext>
            </a:extLst>
          </p:cNvPr>
          <p:cNvSpPr>
            <a:spLocks noGrp="1"/>
          </p:cNvSpPr>
          <p:nvPr>
            <p:ph type="dt" sz="half" idx="10"/>
          </p:nvPr>
        </p:nvSpPr>
        <p:spPr/>
        <p:txBody>
          <a:bodyPr/>
          <a:lstStyle/>
          <a:p>
            <a:fld id="{B071E385-1930-476B-B995-D24FF0F3B80E}" type="datetime1">
              <a:rPr lang="en-IN" smtClean="0"/>
              <a:t>15-04-2025</a:t>
            </a:fld>
            <a:endParaRPr lang="en-IN"/>
          </a:p>
        </p:txBody>
      </p:sp>
      <p:sp>
        <p:nvSpPr>
          <p:cNvPr id="6" name="Footer Placeholder 5">
            <a:extLst>
              <a:ext uri="{FF2B5EF4-FFF2-40B4-BE49-F238E27FC236}">
                <a16:creationId xmlns:a16="http://schemas.microsoft.com/office/drawing/2014/main" id="{EE68C2FD-672A-8FA4-B180-0F48CB636B60}"/>
              </a:ext>
            </a:extLst>
          </p:cNvPr>
          <p:cNvSpPr>
            <a:spLocks noGrp="1"/>
          </p:cNvSpPr>
          <p:nvPr>
            <p:ph type="ftr" sz="quarter" idx="11"/>
          </p:nvPr>
        </p:nvSpPr>
        <p:spPr/>
        <p:txBody>
          <a:bodyPr/>
          <a:lstStyle/>
          <a:p>
            <a:r>
              <a:rPr lang="pt-BR"/>
              <a:t>SKNCOE SE (E&amp;TC) 2023-24</a:t>
            </a:r>
            <a:endParaRPr lang="en-IN"/>
          </a:p>
        </p:txBody>
      </p:sp>
      <p:sp>
        <p:nvSpPr>
          <p:cNvPr id="7" name="Slide Number Placeholder 6">
            <a:extLst>
              <a:ext uri="{FF2B5EF4-FFF2-40B4-BE49-F238E27FC236}">
                <a16:creationId xmlns:a16="http://schemas.microsoft.com/office/drawing/2014/main" id="{95F61129-8DA5-37B0-809A-27F9FC4CB2B7}"/>
              </a:ext>
            </a:extLst>
          </p:cNvPr>
          <p:cNvSpPr>
            <a:spLocks noGrp="1"/>
          </p:cNvSpPr>
          <p:nvPr>
            <p:ph type="sldNum" sz="quarter" idx="12"/>
          </p:nvPr>
        </p:nvSpPr>
        <p:spPr/>
        <p:txBody>
          <a:bodyPr/>
          <a:lstStyle/>
          <a:p>
            <a:fld id="{E5CF5EDB-BD5B-48FC-AE37-F20B6CE1A250}" type="slidenum">
              <a:rPr lang="en-IN" smtClean="0"/>
              <a:t>6</a:t>
            </a:fld>
            <a:endParaRPr lang="en-IN"/>
          </a:p>
        </p:txBody>
      </p:sp>
    </p:spTree>
    <p:extLst>
      <p:ext uri="{BB962C8B-B14F-4D97-AF65-F5344CB8AC3E}">
        <p14:creationId xmlns:p14="http://schemas.microsoft.com/office/powerpoint/2010/main" val="113815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45E6-617A-E82E-AE94-2F9F837BBFE0}"/>
              </a:ext>
            </a:extLst>
          </p:cNvPr>
          <p:cNvSpPr>
            <a:spLocks noGrp="1"/>
          </p:cNvSpPr>
          <p:nvPr>
            <p:ph type="title"/>
          </p:nvPr>
        </p:nvSpPr>
        <p:spPr/>
        <p:txBody>
          <a:bodyPr/>
          <a:lstStyle/>
          <a:p>
            <a:pPr lvl="0"/>
            <a:r>
              <a:rPr lang="en-US" sz="2800" dirty="0">
                <a:latin typeface="Times New Roman" pitchFamily="18" charset="0"/>
                <a:cs typeface="Times New Roman" pitchFamily="18" charset="0"/>
              </a:rPr>
              <a:t>INTRODUCTION</a:t>
            </a:r>
            <a:endParaRPr lang="en-IN" dirty="0"/>
          </a:p>
        </p:txBody>
      </p:sp>
      <p:sp>
        <p:nvSpPr>
          <p:cNvPr id="3" name="Content Placeholder 2">
            <a:extLst>
              <a:ext uri="{FF2B5EF4-FFF2-40B4-BE49-F238E27FC236}">
                <a16:creationId xmlns:a16="http://schemas.microsoft.com/office/drawing/2014/main" id="{91D98DBD-82AB-434D-A00A-1ABDF7667ED3}"/>
              </a:ext>
            </a:extLst>
          </p:cNvPr>
          <p:cNvSpPr>
            <a:spLocks noGrp="1"/>
          </p:cNvSpPr>
          <p:nvPr>
            <p:ph idx="1"/>
          </p:nvPr>
        </p:nvSpPr>
        <p:spPr>
          <a:xfrm>
            <a:off x="628650" y="1086929"/>
            <a:ext cx="8027670" cy="5269422"/>
          </a:xfrm>
        </p:spPr>
        <p:txBody>
          <a:bodyPr>
            <a:normAutofit fontScale="77500" lnSpcReduction="20000"/>
          </a:bodyPr>
          <a:lstStyle/>
          <a:p>
            <a:pPr>
              <a:buNone/>
            </a:pPr>
            <a:r>
              <a:rPr lang="en-US" dirty="0"/>
              <a:t>• In today’s digital era, the need for modernization of conventional voting systems is crucial. Traditional methods involve manual registration, paper-based ballots, and physical counting, which are often time-consuming, error-prone, and susceptible to manipulation or malpractices. These limitations highlight the importance of building a secure, automated, and efficient voting mechanism.</a:t>
            </a:r>
          </a:p>
          <a:p>
            <a:pPr>
              <a:buNone/>
            </a:pPr>
            <a:r>
              <a:rPr lang="en-US" dirty="0"/>
              <a:t>• The </a:t>
            </a:r>
            <a:r>
              <a:rPr lang="en-US" b="1" dirty="0"/>
              <a:t>RFID &amp; RF Based E-Voting System</a:t>
            </a:r>
            <a:r>
              <a:rPr lang="en-US" dirty="0"/>
              <a:t> is designed to address these challenges by leveraging RFID technology for voter authentication and ESP32 with </a:t>
            </a:r>
            <a:r>
              <a:rPr lang="en-US" dirty="0" err="1"/>
              <a:t>WiFi</a:t>
            </a:r>
            <a:r>
              <a:rPr lang="en-US" dirty="0"/>
              <a:t> connectivity to transmit and store votes in real-time to a Google Sheet. Each voter is issued an RFID tag, which when scanned, verifies their identity. Once verified, the voter casts their vote using dedicated buttons for each party. The system ensures that every user votes only once and prevents duplication through backend verification. Moreover, administrators can access real-time vote summaries and winner announcements, making the system transparent and auditable.</a:t>
            </a:r>
          </a:p>
          <a:p>
            <a:r>
              <a:rPr lang="en-US" dirty="0"/>
              <a:t>This smart system enhances reliability, reduces manual labor, eliminates the need for paper, and offers cloud-based storage — making it ideal for institutions, organizations, or small-scale elections.</a:t>
            </a:r>
          </a:p>
          <a:p>
            <a:endParaRPr lang="en-IN" dirty="0"/>
          </a:p>
        </p:txBody>
      </p:sp>
      <p:sp>
        <p:nvSpPr>
          <p:cNvPr id="4" name="Date Placeholder 3">
            <a:extLst>
              <a:ext uri="{FF2B5EF4-FFF2-40B4-BE49-F238E27FC236}">
                <a16:creationId xmlns:a16="http://schemas.microsoft.com/office/drawing/2014/main" id="{7445FD36-CC57-CDD2-7D29-E984676C10BE}"/>
              </a:ext>
            </a:extLst>
          </p:cNvPr>
          <p:cNvSpPr>
            <a:spLocks noGrp="1"/>
          </p:cNvSpPr>
          <p:nvPr>
            <p:ph type="dt" sz="half" idx="10"/>
          </p:nvPr>
        </p:nvSpPr>
        <p:spPr/>
        <p:txBody>
          <a:bodyPr/>
          <a:lstStyle/>
          <a:p>
            <a:fld id="{70C492F5-2ADC-4193-9E8B-10598857793E}" type="datetime1">
              <a:rPr lang="en-IN" smtClean="0"/>
              <a:t>15-04-2025</a:t>
            </a:fld>
            <a:endParaRPr lang="en-IN"/>
          </a:p>
        </p:txBody>
      </p:sp>
      <p:sp>
        <p:nvSpPr>
          <p:cNvPr id="5" name="Footer Placeholder 4">
            <a:extLst>
              <a:ext uri="{FF2B5EF4-FFF2-40B4-BE49-F238E27FC236}">
                <a16:creationId xmlns:a16="http://schemas.microsoft.com/office/drawing/2014/main" id="{FBF840B0-3BF7-4A1B-05ED-8BA52EEE2A58}"/>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B0D72D60-8A07-EAF0-078F-AE0DC0D924F6}"/>
              </a:ext>
            </a:extLst>
          </p:cNvPr>
          <p:cNvSpPr>
            <a:spLocks noGrp="1"/>
          </p:cNvSpPr>
          <p:nvPr>
            <p:ph type="sldNum" sz="quarter" idx="12"/>
          </p:nvPr>
        </p:nvSpPr>
        <p:spPr/>
        <p:txBody>
          <a:bodyPr/>
          <a:lstStyle/>
          <a:p>
            <a:fld id="{E5CF5EDB-BD5B-48FC-AE37-F20B6CE1A250}" type="slidenum">
              <a:rPr lang="en-IN" smtClean="0"/>
              <a:t>7</a:t>
            </a:fld>
            <a:endParaRPr lang="en-IN"/>
          </a:p>
        </p:txBody>
      </p:sp>
    </p:spTree>
    <p:extLst>
      <p:ext uri="{BB962C8B-B14F-4D97-AF65-F5344CB8AC3E}">
        <p14:creationId xmlns:p14="http://schemas.microsoft.com/office/powerpoint/2010/main" val="3857374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F9834-7E90-0273-64A3-B97E73FF9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EC8C9-6319-3958-9579-7580A03B4D23}"/>
              </a:ext>
            </a:extLst>
          </p:cNvPr>
          <p:cNvSpPr>
            <a:spLocks noGrp="1"/>
          </p:cNvSpPr>
          <p:nvPr>
            <p:ph type="title"/>
          </p:nvPr>
        </p:nvSpPr>
        <p:spPr/>
        <p:txBody>
          <a:bodyPr/>
          <a:lstStyle/>
          <a:p>
            <a:pPr lvl="0"/>
            <a:r>
              <a:rPr lang="en-US" sz="2800" dirty="0">
                <a:latin typeface="Times New Roman" pitchFamily="18" charset="0"/>
                <a:cs typeface="Times New Roman" pitchFamily="18" charset="0"/>
              </a:rPr>
              <a:t>INTRODUCTION</a:t>
            </a:r>
            <a:endParaRPr lang="en-IN" dirty="0"/>
          </a:p>
        </p:txBody>
      </p:sp>
      <p:sp>
        <p:nvSpPr>
          <p:cNvPr id="3" name="Content Placeholder 2">
            <a:extLst>
              <a:ext uri="{FF2B5EF4-FFF2-40B4-BE49-F238E27FC236}">
                <a16:creationId xmlns:a16="http://schemas.microsoft.com/office/drawing/2014/main" id="{1103EEFA-B2A2-2AE1-E819-9709AC1840FA}"/>
              </a:ext>
            </a:extLst>
          </p:cNvPr>
          <p:cNvSpPr>
            <a:spLocks noGrp="1"/>
          </p:cNvSpPr>
          <p:nvPr>
            <p:ph idx="1"/>
          </p:nvPr>
        </p:nvSpPr>
        <p:spPr>
          <a:xfrm>
            <a:off x="628650" y="1086929"/>
            <a:ext cx="8027670" cy="5269422"/>
          </a:xfrm>
        </p:spPr>
        <p:txBody>
          <a:bodyPr>
            <a:normAutofit fontScale="70000" lnSpcReduction="20000"/>
          </a:bodyPr>
          <a:lstStyle/>
          <a:p>
            <a:pPr>
              <a:buNone/>
            </a:pPr>
            <a:r>
              <a:rPr lang="en-US" sz="3800" dirty="0"/>
              <a:t>»» Why ?</a:t>
            </a:r>
          </a:p>
          <a:p>
            <a:pPr>
              <a:buNone/>
            </a:pPr>
            <a:endParaRPr lang="en-US" dirty="0"/>
          </a:p>
          <a:p>
            <a:pPr>
              <a:buNone/>
            </a:pPr>
            <a:r>
              <a:rPr lang="en-US" dirty="0"/>
              <a:t>• To </a:t>
            </a:r>
            <a:r>
              <a:rPr lang="en-US" b="1" dirty="0"/>
              <a:t>eliminate manual errors</a:t>
            </a:r>
            <a:r>
              <a:rPr lang="en-US" dirty="0"/>
              <a:t> and improve the accuracy of vote recording.</a:t>
            </a:r>
          </a:p>
          <a:p>
            <a:pPr>
              <a:buNone/>
            </a:pPr>
            <a:r>
              <a:rPr lang="en-US" dirty="0"/>
              <a:t>• To </a:t>
            </a:r>
            <a:r>
              <a:rPr lang="en-US" b="1" dirty="0"/>
              <a:t>prevent fraudulent voting</a:t>
            </a:r>
            <a:r>
              <a:rPr lang="en-US" dirty="0"/>
              <a:t>, such as double voting or unauthorized access.</a:t>
            </a:r>
          </a:p>
          <a:p>
            <a:pPr>
              <a:buNone/>
            </a:pPr>
            <a:r>
              <a:rPr lang="en-US" dirty="0"/>
              <a:t>• To </a:t>
            </a:r>
            <a:r>
              <a:rPr lang="en-US" b="1" dirty="0"/>
              <a:t>enable real-time data logging</a:t>
            </a:r>
            <a:r>
              <a:rPr lang="en-US" dirty="0"/>
              <a:t> and winner calculation on Google Sheets.</a:t>
            </a:r>
          </a:p>
          <a:p>
            <a:pPr>
              <a:buNone/>
            </a:pPr>
            <a:r>
              <a:rPr lang="en-US" dirty="0"/>
              <a:t>• To provide a </a:t>
            </a:r>
            <a:r>
              <a:rPr lang="en-US" b="1" dirty="0"/>
              <a:t>cost-effective and portable solution</a:t>
            </a:r>
            <a:r>
              <a:rPr lang="en-US" dirty="0"/>
              <a:t> for small-scale voting needs.</a:t>
            </a:r>
          </a:p>
          <a:p>
            <a:pPr>
              <a:buNone/>
            </a:pPr>
            <a:r>
              <a:rPr lang="en-US" dirty="0"/>
              <a:t>• To provide a </a:t>
            </a:r>
            <a:r>
              <a:rPr lang="en-US" b="1" dirty="0"/>
              <a:t>cost-effective and portable solution</a:t>
            </a:r>
            <a:r>
              <a:rPr lang="en-US" dirty="0"/>
              <a:t> for small-scale voting needs.</a:t>
            </a:r>
          </a:p>
          <a:p>
            <a:pPr>
              <a:buNone/>
            </a:pPr>
            <a:r>
              <a:rPr lang="en-US" dirty="0"/>
              <a:t>• To familiarize students with </a:t>
            </a:r>
            <a:r>
              <a:rPr lang="en-US" b="1" dirty="0"/>
              <a:t>practical applications of RFID, IoT, and embedded systems</a:t>
            </a:r>
            <a:r>
              <a:rPr lang="en-US" dirty="0"/>
              <a:t>.</a:t>
            </a:r>
          </a:p>
          <a:p>
            <a:pPr>
              <a:buNone/>
            </a:pPr>
            <a:r>
              <a:rPr lang="en-US" dirty="0"/>
              <a:t>• To introduce a </a:t>
            </a:r>
            <a:r>
              <a:rPr lang="en-US" b="1" dirty="0"/>
              <a:t>modern voting system</a:t>
            </a:r>
            <a:r>
              <a:rPr lang="en-US" dirty="0"/>
              <a:t> that is secure, fast, and eco-friendly.</a:t>
            </a:r>
          </a:p>
          <a:p>
            <a:pPr>
              <a:buNone/>
            </a:pPr>
            <a:r>
              <a:rPr lang="en-US" dirty="0"/>
              <a:t>• To demonstrate how </a:t>
            </a:r>
            <a:r>
              <a:rPr lang="en-US" b="1" dirty="0"/>
              <a:t>technology can enhance transparency and trust</a:t>
            </a:r>
            <a:r>
              <a:rPr lang="en-US" dirty="0"/>
              <a:t> in the election process.</a:t>
            </a:r>
            <a:endParaRPr lang="en-IN" dirty="0"/>
          </a:p>
        </p:txBody>
      </p:sp>
      <p:sp>
        <p:nvSpPr>
          <p:cNvPr id="4" name="Date Placeholder 3">
            <a:extLst>
              <a:ext uri="{FF2B5EF4-FFF2-40B4-BE49-F238E27FC236}">
                <a16:creationId xmlns:a16="http://schemas.microsoft.com/office/drawing/2014/main" id="{B9142A92-9152-2E71-F7BF-6B0091ADE6FE}"/>
              </a:ext>
            </a:extLst>
          </p:cNvPr>
          <p:cNvSpPr>
            <a:spLocks noGrp="1"/>
          </p:cNvSpPr>
          <p:nvPr>
            <p:ph type="dt" sz="half" idx="10"/>
          </p:nvPr>
        </p:nvSpPr>
        <p:spPr/>
        <p:txBody>
          <a:bodyPr/>
          <a:lstStyle/>
          <a:p>
            <a:fld id="{70C492F5-2ADC-4193-9E8B-10598857793E}" type="datetime1">
              <a:rPr lang="en-IN" smtClean="0"/>
              <a:t>15-04-2025</a:t>
            </a:fld>
            <a:endParaRPr lang="en-IN"/>
          </a:p>
        </p:txBody>
      </p:sp>
      <p:sp>
        <p:nvSpPr>
          <p:cNvPr id="5" name="Footer Placeholder 4">
            <a:extLst>
              <a:ext uri="{FF2B5EF4-FFF2-40B4-BE49-F238E27FC236}">
                <a16:creationId xmlns:a16="http://schemas.microsoft.com/office/drawing/2014/main" id="{0454B6AE-2050-B08B-9E93-DCF7D6BA0C08}"/>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D0025EB0-EEB2-BF19-3AD5-084D396554D7}"/>
              </a:ext>
            </a:extLst>
          </p:cNvPr>
          <p:cNvSpPr>
            <a:spLocks noGrp="1"/>
          </p:cNvSpPr>
          <p:nvPr>
            <p:ph type="sldNum" sz="quarter" idx="12"/>
          </p:nvPr>
        </p:nvSpPr>
        <p:spPr/>
        <p:txBody>
          <a:bodyPr/>
          <a:lstStyle/>
          <a:p>
            <a:fld id="{E5CF5EDB-BD5B-48FC-AE37-F20B6CE1A250}" type="slidenum">
              <a:rPr lang="en-IN" smtClean="0"/>
              <a:t>8</a:t>
            </a:fld>
            <a:endParaRPr lang="en-IN"/>
          </a:p>
        </p:txBody>
      </p:sp>
    </p:spTree>
    <p:extLst>
      <p:ext uri="{BB962C8B-B14F-4D97-AF65-F5344CB8AC3E}">
        <p14:creationId xmlns:p14="http://schemas.microsoft.com/office/powerpoint/2010/main" val="205146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ACE7-B586-F27F-F29B-9845EA63B743}"/>
              </a:ext>
            </a:extLst>
          </p:cNvPr>
          <p:cNvSpPr>
            <a:spLocks noGrp="1"/>
          </p:cNvSpPr>
          <p:nvPr>
            <p:ph type="title"/>
          </p:nvPr>
        </p:nvSpPr>
        <p:spPr/>
        <p:txBody>
          <a:bodyPr/>
          <a:lstStyle/>
          <a:p>
            <a:pPr lvl="0"/>
            <a:r>
              <a:rPr lang="en-US" sz="2800" dirty="0">
                <a:latin typeface="Times New Roman" pitchFamily="18" charset="0"/>
                <a:cs typeface="Times New Roman" pitchFamily="18" charset="0"/>
              </a:rPr>
              <a:t>BLOCK DIAGRAM</a:t>
            </a:r>
            <a:endParaRPr lang="en-IN" dirty="0"/>
          </a:p>
        </p:txBody>
      </p:sp>
      <p:sp>
        <p:nvSpPr>
          <p:cNvPr id="4" name="Date Placeholder 3">
            <a:extLst>
              <a:ext uri="{FF2B5EF4-FFF2-40B4-BE49-F238E27FC236}">
                <a16:creationId xmlns:a16="http://schemas.microsoft.com/office/drawing/2014/main" id="{9EC7774E-BD56-795D-77E2-D447FBEE3846}"/>
              </a:ext>
            </a:extLst>
          </p:cNvPr>
          <p:cNvSpPr>
            <a:spLocks noGrp="1"/>
          </p:cNvSpPr>
          <p:nvPr>
            <p:ph type="dt" sz="half" idx="10"/>
          </p:nvPr>
        </p:nvSpPr>
        <p:spPr/>
        <p:txBody>
          <a:bodyPr/>
          <a:lstStyle/>
          <a:p>
            <a:fld id="{6E1AF802-1494-403A-9B56-990212D7315C}" type="datetime1">
              <a:rPr lang="en-IN" smtClean="0"/>
              <a:t>15-04-2025</a:t>
            </a:fld>
            <a:endParaRPr lang="en-IN"/>
          </a:p>
        </p:txBody>
      </p:sp>
      <p:sp>
        <p:nvSpPr>
          <p:cNvPr id="5" name="Footer Placeholder 4">
            <a:extLst>
              <a:ext uri="{FF2B5EF4-FFF2-40B4-BE49-F238E27FC236}">
                <a16:creationId xmlns:a16="http://schemas.microsoft.com/office/drawing/2014/main" id="{2A292704-659E-C0A3-2B00-0EB7640D401C}"/>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CA59CFEC-0694-3175-E75E-EB9035B16DEA}"/>
              </a:ext>
            </a:extLst>
          </p:cNvPr>
          <p:cNvSpPr>
            <a:spLocks noGrp="1"/>
          </p:cNvSpPr>
          <p:nvPr>
            <p:ph type="sldNum" sz="quarter" idx="12"/>
          </p:nvPr>
        </p:nvSpPr>
        <p:spPr/>
        <p:txBody>
          <a:bodyPr/>
          <a:lstStyle/>
          <a:p>
            <a:fld id="{E5CF5EDB-BD5B-48FC-AE37-F20B6CE1A250}" type="slidenum">
              <a:rPr lang="en-IN" smtClean="0"/>
              <a:t>9</a:t>
            </a:fld>
            <a:endParaRPr lang="en-IN"/>
          </a:p>
        </p:txBody>
      </p:sp>
      <p:pic>
        <p:nvPicPr>
          <p:cNvPr id="10" name="Picture 9">
            <a:extLst>
              <a:ext uri="{FF2B5EF4-FFF2-40B4-BE49-F238E27FC236}">
                <a16:creationId xmlns:a16="http://schemas.microsoft.com/office/drawing/2014/main" id="{EDE400AF-91BB-208C-6C89-8ED52A7EE87D}"/>
              </a:ext>
            </a:extLst>
          </p:cNvPr>
          <p:cNvPicPr>
            <a:picLocks noChangeAspect="1"/>
          </p:cNvPicPr>
          <p:nvPr/>
        </p:nvPicPr>
        <p:blipFill>
          <a:blip r:embed="rId2"/>
          <a:stretch>
            <a:fillRect/>
          </a:stretch>
        </p:blipFill>
        <p:spPr>
          <a:xfrm>
            <a:off x="985385" y="973018"/>
            <a:ext cx="7173230" cy="5203945"/>
          </a:xfrm>
          <a:prstGeom prst="rect">
            <a:avLst/>
          </a:prstGeom>
        </p:spPr>
      </p:pic>
    </p:spTree>
    <p:extLst>
      <p:ext uri="{BB962C8B-B14F-4D97-AF65-F5344CB8AC3E}">
        <p14:creationId xmlns:p14="http://schemas.microsoft.com/office/powerpoint/2010/main" val="13590687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Vivek Times">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519</TotalTime>
  <Words>1583</Words>
  <Application>Microsoft Office PowerPoint</Application>
  <PresentationFormat>On-screen Show (4:3)</PresentationFormat>
  <Paragraphs>160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Times New Roman</vt:lpstr>
      <vt:lpstr>Wingdings</vt:lpstr>
      <vt:lpstr>Office Theme</vt:lpstr>
      <vt:lpstr>PowerPoint Presentation</vt:lpstr>
      <vt:lpstr>CONTENTS</vt:lpstr>
      <vt:lpstr>AIM</vt:lpstr>
      <vt:lpstr>OBJECTIVES</vt:lpstr>
      <vt:lpstr>ABSTRACT</vt:lpstr>
      <vt:lpstr>LITERATURE REVIEW</vt:lpstr>
      <vt:lpstr>INTRODUCTION</vt:lpstr>
      <vt:lpstr>INTRODUCTION</vt:lpstr>
      <vt:lpstr>BLOCK DIAGRAM</vt:lpstr>
      <vt:lpstr>BLOCK DIAGRAM</vt:lpstr>
      <vt:lpstr>CIRCUIT DIAGRAM</vt:lpstr>
      <vt:lpstr>RESULTS</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Niwane</dc:creator>
  <cp:lastModifiedBy>Tejas Kole</cp:lastModifiedBy>
  <cp:revision>17</cp:revision>
  <dcterms:created xsi:type="dcterms:W3CDTF">2024-02-27T06:24:17Z</dcterms:created>
  <dcterms:modified xsi:type="dcterms:W3CDTF">2025-04-14T19:58:14Z</dcterms:modified>
</cp:coreProperties>
</file>